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301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6" r:id="rId12"/>
    <p:sldId id="303" r:id="rId13"/>
    <p:sldId id="268" r:id="rId14"/>
    <p:sldId id="269" r:id="rId15"/>
    <p:sldId id="304" r:id="rId16"/>
    <p:sldId id="270" r:id="rId17"/>
    <p:sldId id="302" r:id="rId18"/>
    <p:sldId id="280" r:id="rId19"/>
    <p:sldId id="282" r:id="rId20"/>
    <p:sldId id="279" r:id="rId21"/>
    <p:sldId id="309" r:id="rId22"/>
    <p:sldId id="310" r:id="rId23"/>
    <p:sldId id="305" r:id="rId24"/>
    <p:sldId id="306" r:id="rId25"/>
    <p:sldId id="283" r:id="rId26"/>
    <p:sldId id="296" r:id="rId27"/>
    <p:sldId id="297" r:id="rId28"/>
    <p:sldId id="298" r:id="rId29"/>
    <p:sldId id="285" r:id="rId30"/>
    <p:sldId id="287" r:id="rId31"/>
    <p:sldId id="286" r:id="rId32"/>
    <p:sldId id="307" r:id="rId33"/>
    <p:sldId id="308" r:id="rId34"/>
    <p:sldId id="300" r:id="rId35"/>
    <p:sldId id="281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9FC"/>
    <a:srgbClr val="F0F7FB"/>
    <a:srgbClr val="E6F2FA"/>
    <a:srgbClr val="EFF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0" autoAdjust="0"/>
    <p:restoredTop sz="80278" autoAdjust="0"/>
  </p:normalViewPr>
  <p:slideViewPr>
    <p:cSldViewPr snapToGrid="0">
      <p:cViewPr varScale="1">
        <p:scale>
          <a:sx n="85" d="100"/>
          <a:sy n="85" d="100"/>
        </p:scale>
        <p:origin x="10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C208D8-A79A-4833-9B58-A2D5AB7C6C06}" type="datetimeFigureOut">
              <a:rPr lang="en-CA" smtClean="0"/>
              <a:t>2026-09-17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0CC67F-FBC9-49DE-8D14-C60D7E40091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8987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CC67F-FBC9-49DE-8D14-C60D7E40091C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6163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https://www.sciencedirect.com/science/article/pii/S0960077926006958</a:t>
            </a:r>
          </a:p>
          <a:p>
            <a:endParaRPr lang="en-CA" dirty="0"/>
          </a:p>
          <a:p>
            <a:r>
              <a:rPr lang="en-CA" dirty="0"/>
              <a:t>https://www.researchgate.net/publication/262311097_Persistent_homology_An_introduction_and_a_new_text_representation_for_natural_language_processing</a:t>
            </a:r>
          </a:p>
          <a:p>
            <a:endParaRPr lang="en-CA" dirty="0"/>
          </a:p>
          <a:p>
            <a:r>
              <a:rPr lang="en-CA" dirty="0"/>
              <a:t>https://arxiv.org/abs/2502.02112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CC67F-FBC9-49DE-8D14-C60D7E40091C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4795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87367-476A-079B-A64B-EDFCB2727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0EA263-FE09-8AD4-1549-DAD6E35F94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F6E406-D447-40C0-A7A5-044FEBBDC1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41EBB4-3009-5A7F-908A-1A2A333EF1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CC67F-FBC9-49DE-8D14-C60D7E40091C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84419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2FFD2-87D0-82CF-E71B-5954B4097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BCC18B-E30C-15AE-77BA-55DA6B4F41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FD214A-EEE6-9599-2311-029B1E8043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F9BC35-624E-371E-B676-04291C3545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CC67F-FBC9-49DE-8D14-C60D7E40091C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43544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E4017-9DA2-2DEF-1FE8-4723355C6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23A43F-BC89-D079-C091-932701FC1B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6DAC00-33A3-B089-0908-8A2F67F277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5D1B8A-8398-C425-01E5-CBB7A1A852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CC67F-FBC9-49DE-8D14-C60D7E40091C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65602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93972-D308-8842-51B0-122CD77EB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2CBB5B-0301-F4C9-B22F-7C85D5ED29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181428-5EBC-0DD9-CA69-8B0080D0C7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5D67BC-D020-1006-591F-7A58C7FF87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CC67F-FBC9-49DE-8D14-C60D7E40091C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11582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E1EC2-546B-3477-EBF5-452271BF6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C0ADFF-584A-83A3-2B1B-C2B0BB2D89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91E0FF-BA60-99F0-8568-F7E14EC8AB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966114-44ED-49BC-5E38-D4CB1F0269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CC67F-FBC9-49DE-8D14-C60D7E40091C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989433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2D01B-802E-A209-FD89-78D503C95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C94C68-DA3F-CFD3-70B0-ECE5B74889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A5E280-BC31-E1B5-24FE-81D05CBE13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6C9F05-F430-CE7D-04F8-03CB72306E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CC67F-FBC9-49DE-8D14-C60D7E40091C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477248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83E127-B133-4BEC-994D-77D161383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749D0D-558F-50B6-2167-16DB145471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AA0F8A-C747-AAD6-0CF5-C0203B05DE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58041B-7EC4-A38F-4925-7228A19846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CC67F-FBC9-49DE-8D14-C60D7E40091C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75629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1F226-822B-9A0E-DAAF-C88013F1E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7848FA-6E9B-9F22-3167-67887FCB1E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93BD0E-D8DE-498A-3619-538F926D53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DD8942-D384-DA4D-DA60-6F80D07D8D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CC67F-FBC9-49DE-8D14-C60D7E40091C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895439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F8C32-D41A-B0DD-505F-249175E78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841B47-F3D9-C36C-EC64-CBF001C5B5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19A78F-C559-231C-7CFC-23048B574F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86E2A5-14C3-76C8-4957-3A1EE80122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CC67F-FBC9-49DE-8D14-C60D7E40091C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611268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C2498C-6C5A-946E-36E2-186858B0F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180044-0F2B-7EC9-2FE8-9ABD87969A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FD24E4-2494-7ED4-29D1-94BDA0EF39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2A75C4-95C1-683C-DA7D-3EA858E474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CC67F-FBC9-49DE-8D14-C60D7E40091C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093175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33C76-6EBD-4CA5-CC82-DC01F8854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331AA7-7EB1-316D-C532-19035CFBA2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5E50D6-E989-1A3D-E64C-C536ED6082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D065A1-5E60-2804-5615-B02CBAE633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CC67F-FBC9-49DE-8D14-C60D7E40091C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15965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7DF2C-8559-EBD0-9091-55A121610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A99C0C-9840-975D-6364-04E79E2FF0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1C784E-41DF-DC3E-193D-3A87E4985A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57B3DA-D939-0658-E06E-1C832DACF8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CC67F-FBC9-49DE-8D14-C60D7E40091C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47893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14569-7780-BE9D-D746-10529BDF8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2848C5-5632-7A7E-075A-6A625E0479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A81BB6-BE76-CBEC-4A63-D428F1AAC6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DF66EA-B631-7BA7-680B-832C5B6F0F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CC67F-FBC9-49DE-8D14-C60D7E40091C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66540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DC18C-CD60-0AA9-309D-EA1B82D67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920C9C-8659-2B0B-E675-BE87DE71E1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4FA006-1A57-E607-5A7C-87DAA1DA4E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9593DC-58F6-F7C5-D226-05DCCE152C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CC67F-FBC9-49DE-8D14-C60D7E40091C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78699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A04C6-288A-3534-9DF0-302068E85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BB8102-20F8-2870-F3DD-2CDCD18DE2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75DD19-254A-CFF8-39C7-B2290A7825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95800C-84C4-EE86-1085-B7DC047294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CC67F-FBC9-49DE-8D14-C60D7E40091C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173688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B4A23-2AEA-70B4-0B5D-C05F7FE84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2F86E4-9D24-72E6-58A2-BDA475EF08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46A062-1C5E-56F4-7D2F-5868D4D80C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EE86D6-9295-A5F2-0C3A-1D59A19CF5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CC67F-FBC9-49DE-8D14-C60D7E40091C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76216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ACF7E-0089-BBE5-0B95-8ECB2F82A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2248AA-6671-5691-6783-D53451F9EF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13C28F-A6AE-DF32-F102-BA11102C30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50ADCB-70D7-247D-A3E8-698587D991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CC67F-FBC9-49DE-8D14-C60D7E40091C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33152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2ECAB-FFBC-7B6B-55BD-5ABC31DD3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B10DD5-B77D-6598-49D9-42084CD471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861F7D-5378-0DEA-F498-A506E5C01A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2C6DD3-94C7-A410-EC63-89401DA23D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CC67F-FBC9-49DE-8D14-C60D7E40091C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50712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99695-C099-1FF6-69EE-6CFCCE2E47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78B267-3FF8-AF7B-08D1-0A1FB43C4F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0A984-F506-A311-0822-171C6CB34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503C1-2A11-43D0-8BAC-080F61B7D264}" type="datetimeFigureOut">
              <a:rPr lang="en-CA" smtClean="0"/>
              <a:t>2026-09-17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1E9899-D0EE-97A8-BC93-0BCEDD9A0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F239A-3683-D7B8-9E1A-2BD43C3B6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D441-420C-488C-AD04-91793BBDE5D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7713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1A6A3-7D3D-03D3-CD6A-AA71AA7DE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7F315-77FB-E4DA-83CA-FD7548BC68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AADDDF-DB87-C835-645F-B94CD3B4D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503C1-2A11-43D0-8BAC-080F61B7D264}" type="datetimeFigureOut">
              <a:rPr lang="en-CA" smtClean="0"/>
              <a:t>2026-09-17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67324F-9331-8DD6-6F40-7B53FB94F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8CB960-6D77-5954-97B2-9FE2FDFBB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D441-420C-488C-AD04-91793BBDE5D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9649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A370E-6F79-743E-B221-0DDD836DE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89422B-8072-E4A2-6488-87D81754AA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110C7B-C492-E94A-418C-B60117B5A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503C1-2A11-43D0-8BAC-080F61B7D264}" type="datetimeFigureOut">
              <a:rPr lang="en-CA" smtClean="0"/>
              <a:t>2026-09-17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98B952-5A05-A9FA-EC17-A28F48A4D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A61736-F2BE-8707-F0AB-E99D5CD16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D441-420C-488C-AD04-91793BBDE5D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26934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C1CBA-E38B-6B9A-1D38-D225F1B60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E26FF-3377-869A-7398-37CEA77C18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F76736-3369-172F-4722-02B5AF5FB8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4305CA-4EB0-D402-FF75-BE25D7F90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503C1-2A11-43D0-8BAC-080F61B7D264}" type="datetimeFigureOut">
              <a:rPr lang="en-CA" smtClean="0"/>
              <a:t>2026-09-17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9F222B-CA3B-B1FC-875C-EC8FD7EEA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04C795-D2E9-0ECD-F55E-1FEB45D9E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D441-420C-488C-AD04-91793BBDE5D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35942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25BB5-1BA3-0F45-1790-BE1E61D17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20199-C107-5BBA-9F4B-FD4727E28C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6A2C83-0066-19C1-F160-DEFE4E1CEF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62BDF5-7EB7-D699-EFE8-248CDA401F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227D1E-7453-0519-2615-6654B34A8E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6578A8-DA5A-B689-6909-D604B010C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503C1-2A11-43D0-8BAC-080F61B7D264}" type="datetimeFigureOut">
              <a:rPr lang="en-CA" smtClean="0"/>
              <a:t>2026-09-17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79AD17-6D27-F8CC-BD95-D3C2D80CD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48B9B6-702E-9F62-E15F-C3208956A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D441-420C-488C-AD04-91793BBDE5D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538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6CBFC-0116-EF88-9297-CE50CC796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D9A1B-4A70-9B0C-DF01-977C1AAC6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503C1-2A11-43D0-8BAC-080F61B7D264}" type="datetimeFigureOut">
              <a:rPr lang="en-CA" smtClean="0"/>
              <a:t>2026-09-17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7D759C-8F86-023E-9599-808C2CEDA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4FA57C-B3FE-D8AC-35DD-32C376BB4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D441-420C-488C-AD04-91793BBDE5D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1223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562BD9-8F9A-42D6-A300-D2D97B80B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503C1-2A11-43D0-8BAC-080F61B7D264}" type="datetimeFigureOut">
              <a:rPr lang="en-CA" smtClean="0"/>
              <a:t>2026-09-17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B674C4-FDED-35EF-A8F9-E352CDE54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7DEA70-8F8F-61F7-B0A0-B7DACF8CB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D441-420C-488C-AD04-91793BBDE5D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04565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A4FC0-BAF3-BCD0-A558-92681D1C0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4E12C8-C7A6-AA09-EE8A-8A73DECA2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8305F8-D2A4-1925-9713-C9409035FC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59DAF1-8B80-A6AC-879E-09E16B50D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503C1-2A11-43D0-8BAC-080F61B7D264}" type="datetimeFigureOut">
              <a:rPr lang="en-CA" smtClean="0"/>
              <a:t>2026-09-17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707F13-7E2F-AFD8-F24D-248AD319E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9DE91A-2D18-ADB7-7C5F-444988EA1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D441-420C-488C-AD04-91793BBDE5D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3085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17D2C-22B9-6AAA-6D58-60DF50386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26FA5F-F93A-9F11-9DAB-D808ED892E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E13C84-AC7B-0F53-738A-CE2A38CA7A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812C2E-C4A6-277A-59AE-D6E2444E8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503C1-2A11-43D0-8BAC-080F61B7D264}" type="datetimeFigureOut">
              <a:rPr lang="en-CA" smtClean="0"/>
              <a:t>2026-09-17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D1916E-A6AE-6714-380F-DB44A36B2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CCCDF1-8DF7-30CB-F0E0-5D158CF8A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D441-420C-488C-AD04-91793BBDE5D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2156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106DC-4486-D292-74AB-A4DCBC326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9AAC7A-659D-7EF0-0A7F-02F570EDF5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F9092A-E455-DDCF-9328-7AD81AB45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503C1-2A11-43D0-8BAC-080F61B7D264}" type="datetimeFigureOut">
              <a:rPr lang="en-CA" smtClean="0"/>
              <a:t>2026-09-17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89502-412B-B481-B460-B43253B1E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075097-4FB8-3A24-11FA-1D7AFB573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D441-420C-488C-AD04-91793BBDE5D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7261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E4658D-A9B1-21F9-B3D3-6F15B765A1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26917A-E02F-2562-A59D-D590BEE77C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31D40E-1B1F-383A-19D6-B0577112C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503C1-2A11-43D0-8BAC-080F61B7D264}" type="datetimeFigureOut">
              <a:rPr lang="en-CA" smtClean="0"/>
              <a:t>2026-09-17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4547B-D232-02E5-63CE-3517FE52F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B2A876-6E0F-A642-CEFC-9CB343426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1D441-420C-488C-AD04-91793BBDE5D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2878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C3E088-DF37-3FCC-E2DA-95B1A6537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D856CE-A6DF-B059-F60C-5EBB702F79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8EC87-480A-0D83-E225-676083C902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0503C1-2A11-43D0-8BAC-080F61B7D264}" type="datetimeFigureOut">
              <a:rPr lang="en-CA" smtClean="0"/>
              <a:t>2026-09-17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BA66C-C87B-D225-AF27-12067F80F6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EE957-8B00-2315-9B5E-9B49D3B96B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81D441-420C-488C-AD04-91793BBDE5D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9526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66ECB29-9BF6-C7CA-65AE-565220B810D3}"/>
              </a:ext>
            </a:extLst>
          </p:cNvPr>
          <p:cNvSpPr/>
          <p:nvPr/>
        </p:nvSpPr>
        <p:spPr>
          <a:xfrm>
            <a:off x="1037138" y="840757"/>
            <a:ext cx="10119769" cy="5142733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D0B80E-F3ED-ACAE-AE89-D149A77BA4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ea typeface="HGPSoeiKakugothicUB" panose="020B0A00000000000000" pitchFamily="34" charset="-128"/>
                <a:cs typeface="Segoe UI Bold" panose="020B0802040204020203" pitchFamily="34" charset="0"/>
              </a:rPr>
              <a:t>Topological Data Analysis Using Discrete Homology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601EBC-8A56-6059-6F96-EB158E7BB8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79369"/>
            <a:ext cx="9144000" cy="1094320"/>
          </a:xfrm>
        </p:spPr>
        <p:txBody>
          <a:bodyPr/>
          <a:lstStyle/>
          <a:p>
            <a:r>
              <a:rPr lang="en-CA" b="1" dirty="0">
                <a:ea typeface="HGPSoeiKakugothicUB" panose="020B0400000000000000" pitchFamily="34" charset="-128"/>
                <a:cs typeface="Segoe UI Semibold" panose="020B0702040204020203" pitchFamily="34" charset="0"/>
              </a:rPr>
              <a:t>Nathan Kershaw</a:t>
            </a:r>
          </a:p>
          <a:p>
            <a:r>
              <a:rPr lang="en-CA" b="1" dirty="0">
                <a:ea typeface="HGPSoeiKakugothicUB" panose="020B0400000000000000" pitchFamily="34" charset="-128"/>
                <a:cs typeface="Segoe UI Semibold" panose="020B0702040204020203" pitchFamily="34" charset="0"/>
              </a:rPr>
              <a:t>Joint with Sterling Ebel and Chris </a:t>
            </a:r>
            <a:r>
              <a:rPr lang="en-CA" b="1" dirty="0" err="1">
                <a:ea typeface="HGPSoeiKakugothicUB" panose="020B0400000000000000" pitchFamily="34" charset="-128"/>
                <a:cs typeface="Segoe UI Semibold" panose="020B0702040204020203" pitchFamily="34" charset="0"/>
              </a:rPr>
              <a:t>Kapulkin</a:t>
            </a:r>
            <a:endParaRPr lang="en-CA" b="1" dirty="0">
              <a:ea typeface="HGPSoeiKakugothicUB" panose="020B0400000000000000" pitchFamily="34" charset="-128"/>
              <a:cs typeface="Segoe UI Semibold" panose="020B0702040204020203" pitchFamily="34" charset="0"/>
            </a:endParaRPr>
          </a:p>
        </p:txBody>
      </p:sp>
      <p:pic>
        <p:nvPicPr>
          <p:cNvPr id="4" name="Picture 3" descr="A purple shield with white and black text&#10;&#10;AI-generated content may be incorrect.">
            <a:extLst>
              <a:ext uri="{FF2B5EF4-FFF2-40B4-BE49-F238E27FC236}">
                <a16:creationId xmlns:a16="http://schemas.microsoft.com/office/drawing/2014/main" id="{371123D8-47F4-36BB-CBFB-EFE911763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3834" y="4483567"/>
            <a:ext cx="1184332" cy="1252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282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8A553-33A5-BCD9-F693-EC99E3AC2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cs typeface="Segoe UI Bold" panose="020B0802040204020203" pitchFamily="34" charset="0"/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FC8D5-9DD9-3D4F-E501-8589B25958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9901"/>
            <a:ext cx="10515600" cy="518096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11111"/>
                </a:solidFill>
                <a:latin typeface="Inter"/>
              </a:rPr>
              <a:t>Main references:</a:t>
            </a:r>
          </a:p>
          <a:p>
            <a:pPr marL="0" indent="0">
              <a:buNone/>
            </a:pPr>
            <a:r>
              <a:rPr lang="en-CA" dirty="0"/>
              <a:t>S. Ebel, C. </a:t>
            </a:r>
            <a:r>
              <a:rPr lang="en-CA" dirty="0" err="1"/>
              <a:t>Kapulkin</a:t>
            </a:r>
            <a:r>
              <a:rPr lang="en-CA" dirty="0"/>
              <a:t> and N. Kershaw, </a:t>
            </a:r>
            <a:r>
              <a:rPr lang="en-CA" i="1" dirty="0"/>
              <a:t>Discrete homology computations by reduction to zero differentials</a:t>
            </a:r>
            <a:r>
              <a:rPr lang="en-CA" dirty="0"/>
              <a:t>, 2026. https://arxiv.org/abs/2608.04262. </a:t>
            </a:r>
            <a:endParaRPr lang="en-US" dirty="0">
              <a:solidFill>
                <a:srgbClr val="111111"/>
              </a:solidFill>
              <a:latin typeface="Inter"/>
            </a:endParaRPr>
          </a:p>
          <a:p>
            <a:pPr marL="0" indent="0">
              <a:buNone/>
            </a:pPr>
            <a:endParaRPr lang="en-US" dirty="0">
              <a:solidFill>
                <a:srgbClr val="111111"/>
              </a:solidFill>
              <a:latin typeface="Inter"/>
            </a:endParaRPr>
          </a:p>
          <a:p>
            <a:pPr marL="0" indent="0">
              <a:buNone/>
            </a:pPr>
            <a:r>
              <a:rPr lang="en-US" dirty="0">
                <a:solidFill>
                  <a:srgbClr val="111111"/>
                </a:solidFill>
                <a:latin typeface="Inter"/>
              </a:rPr>
              <a:t>C. </a:t>
            </a:r>
            <a:r>
              <a:rPr lang="en-US" dirty="0" err="1">
                <a:solidFill>
                  <a:srgbClr val="111111"/>
                </a:solidFill>
                <a:latin typeface="Inter"/>
              </a:rPr>
              <a:t>Kapulkin</a:t>
            </a:r>
            <a:r>
              <a:rPr lang="en-US" dirty="0">
                <a:solidFill>
                  <a:srgbClr val="111111"/>
                </a:solidFill>
                <a:latin typeface="Inter"/>
              </a:rPr>
              <a:t> and N. Kershaw, </a:t>
            </a:r>
            <a:r>
              <a:rPr lang="en-US" i="1" dirty="0">
                <a:solidFill>
                  <a:srgbClr val="111111"/>
                </a:solidFill>
                <a:latin typeface="Inter"/>
              </a:rPr>
              <a:t>Topological data analysis using persistent discrete homology</a:t>
            </a:r>
            <a:r>
              <a:rPr lang="en-US" dirty="0">
                <a:solidFill>
                  <a:srgbClr val="111111"/>
                </a:solidFill>
                <a:latin typeface="Inter"/>
              </a:rPr>
              <a:t>, 2025. https://arxiv.org/abs/2506.15020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Other references:</a:t>
            </a:r>
          </a:p>
          <a:p>
            <a:pPr marL="0" indent="0">
              <a:buNone/>
            </a:pPr>
            <a:r>
              <a:rPr lang="en-US" dirty="0"/>
              <a:t>H. Barcelo, V. Capraro and J. A. White, </a:t>
            </a:r>
            <a:r>
              <a:rPr lang="en-US" i="1" dirty="0"/>
              <a:t>Discrete homology theory for metric spaces</a:t>
            </a:r>
            <a:r>
              <a:rPr lang="en-US" dirty="0"/>
              <a:t>, Bull. Lond. Math. Soc </a:t>
            </a:r>
            <a:r>
              <a:rPr lang="en-US" b="1" dirty="0"/>
              <a:t>46</a:t>
            </a:r>
            <a:r>
              <a:rPr lang="en-US" dirty="0"/>
              <a:t> (2014), no. 5, 889-905.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H. Barcelo, C. Greene, A. S. Jarrah, V. Welker, </a:t>
            </a:r>
            <a:r>
              <a:rPr lang="en-US" i="1" dirty="0"/>
              <a:t>Discrete cubical and path homologies of graphs</a:t>
            </a:r>
            <a:r>
              <a:rPr lang="en-US" dirty="0"/>
              <a:t>, </a:t>
            </a:r>
            <a:r>
              <a:rPr lang="en-US" dirty="0" err="1"/>
              <a:t>Algebr</a:t>
            </a:r>
            <a:r>
              <a:rPr lang="en-US" dirty="0"/>
              <a:t>. Comb. </a:t>
            </a:r>
            <a:r>
              <a:rPr lang="en-US" b="1" dirty="0"/>
              <a:t>2</a:t>
            </a:r>
            <a:r>
              <a:rPr lang="en-US" dirty="0"/>
              <a:t> (2019), no. 3, 417-437.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C. </a:t>
            </a:r>
            <a:r>
              <a:rPr lang="en-US" dirty="0" err="1"/>
              <a:t>Kapulkin</a:t>
            </a:r>
            <a:r>
              <a:rPr lang="en-US" dirty="0"/>
              <a:t> and N. Kershaw, </a:t>
            </a:r>
            <a:r>
              <a:rPr lang="en-US" i="1" dirty="0"/>
              <a:t>Efficient computations of discrete cubical homology</a:t>
            </a:r>
            <a:r>
              <a:rPr lang="en-US" dirty="0"/>
              <a:t>, 2024. arxiv.org/abs/2410.09939 </a:t>
            </a:r>
            <a:r>
              <a:rPr lang="en-CA" dirty="0"/>
              <a:t>	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0331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BFC4E-FF27-6133-D179-1DA5F61CE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216D45B-03C7-E824-2D73-0448D742ECEB}"/>
              </a:ext>
            </a:extLst>
          </p:cNvPr>
          <p:cNvSpPr txBox="1">
            <a:spLocks/>
          </p:cNvSpPr>
          <p:nvPr/>
        </p:nvSpPr>
        <p:spPr>
          <a:xfrm>
            <a:off x="838200" y="1436212"/>
            <a:ext cx="10515600" cy="1028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400" b="1" dirty="0">
                <a:cs typeface="Segoe UI Semibold" panose="020B0702040204020203" pitchFamily="34" charset="0"/>
              </a:rPr>
              <a:t>Idea: </a:t>
            </a:r>
            <a:r>
              <a:rPr lang="en-CA" sz="3400" dirty="0">
                <a:solidFill>
                  <a:srgbClr val="0070C0"/>
                </a:solidFill>
                <a:cs typeface="Segoe UI Semibold" panose="020B0702040204020203" pitchFamily="34" charset="0"/>
              </a:rPr>
              <a:t>shape of data </a:t>
            </a:r>
            <a:r>
              <a:rPr lang="en-CA" sz="3400" dirty="0">
                <a:cs typeface="Segoe UI Semibold" panose="020B0702040204020203" pitchFamily="34" charset="0"/>
              </a:rPr>
              <a:t>carries relevant information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CA" sz="3400" b="1" dirty="0">
              <a:solidFill>
                <a:srgbClr val="0070C0"/>
              </a:solidFill>
              <a:cs typeface="Segoe UI Semibold" panose="020B0702040204020203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CA" sz="32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CA" sz="32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CA" sz="32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CA" sz="32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CA" sz="32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CA" sz="32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03147A-3515-750D-5FF3-60370A7C8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cs typeface="Segoe UI Bold" panose="020B0802040204020203" pitchFamily="34" charset="0"/>
              </a:rPr>
              <a:t>Motivation: Vietoris—Rips persistence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27851E-DB93-BC72-0359-66184049C6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025" t="23158" r="30950" b="21898"/>
          <a:stretch>
            <a:fillRect/>
          </a:stretch>
        </p:blipFill>
        <p:spPr>
          <a:xfrm>
            <a:off x="1529545" y="2191691"/>
            <a:ext cx="4066599" cy="33945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7954AF-9E0B-EAB6-393D-094A532425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620" t="24652" r="32140" b="18613"/>
          <a:stretch>
            <a:fillRect/>
          </a:stretch>
        </p:blipFill>
        <p:spPr>
          <a:xfrm>
            <a:off x="6595858" y="2059753"/>
            <a:ext cx="3810533" cy="3658388"/>
          </a:xfrm>
          <a:prstGeom prst="rect">
            <a:avLst/>
          </a:prstGeom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A9A1D072-4C26-6AD4-F341-656271D3AF5A}"/>
              </a:ext>
            </a:extLst>
          </p:cNvPr>
          <p:cNvSpPr txBox="1">
            <a:spLocks/>
          </p:cNvSpPr>
          <p:nvPr/>
        </p:nvSpPr>
        <p:spPr>
          <a:xfrm>
            <a:off x="838200" y="5572725"/>
            <a:ext cx="10515600" cy="1028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400" dirty="0">
                <a:cs typeface="Segoe UI Semibold" panose="020B0702040204020203" pitchFamily="34" charset="0"/>
              </a:rPr>
              <a:t>Try to use homology to differentiate these datasets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CA" sz="3400" b="1" dirty="0">
              <a:solidFill>
                <a:srgbClr val="0070C0"/>
              </a:solidFill>
              <a:cs typeface="Segoe UI Semibold" panose="020B0702040204020203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CA" sz="32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CA" sz="32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CA" sz="32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CA" sz="32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CA" sz="32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CA" sz="32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0E4D631-EC1E-9ECE-0F52-3DF9DF5BAABD}"/>
                  </a:ext>
                </a:extLst>
              </p:cNvPr>
              <p:cNvSpPr/>
              <p:nvPr/>
            </p:nvSpPr>
            <p:spPr>
              <a:xfrm>
                <a:off x="1667870" y="3344518"/>
                <a:ext cx="3789947" cy="10888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CA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CA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CA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CA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CA" sz="36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0E4D631-EC1E-9ECE-0F52-3DF9DF5BAA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7870" y="3344518"/>
                <a:ext cx="3789947" cy="108885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49ED22D-2EB0-3652-2E4C-C2D79735D907}"/>
                  </a:ext>
                </a:extLst>
              </p:cNvPr>
              <p:cNvSpPr/>
              <p:nvPr/>
            </p:nvSpPr>
            <p:spPr>
              <a:xfrm>
                <a:off x="6362191" y="3344518"/>
                <a:ext cx="3789947" cy="10888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CA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CA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CA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CA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CA" sz="36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49ED22D-2EB0-3652-2E4C-C2D79735D9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2191" y="3344518"/>
                <a:ext cx="3789947" cy="108885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3758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5DC77-15BE-E57E-101F-6B8C0DC4C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60369-EB20-608F-F1FA-A3C14AF12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cs typeface="Segoe UI Bold" panose="020B0802040204020203" pitchFamily="34" charset="0"/>
              </a:rPr>
              <a:t>Vietoris—Rips persistence</a:t>
            </a:r>
            <a:endParaRPr lang="en-CA" b="1" dirty="0"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6F5FFE-E1D3-A263-C960-CAE52718441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99216"/>
                <a:ext cx="10515600" cy="477774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CA" sz="3400" dirty="0">
                    <a:cs typeface="Segoe UI Semibold" panose="020B0702040204020203" pitchFamily="34" charset="0"/>
                  </a:rPr>
                  <a:t>For a value </a:t>
                </a:r>
                <a14:m>
                  <m:oMath xmlns:m="http://schemas.openxmlformats.org/officeDocument/2006/math">
                    <m:r>
                      <a:rPr lang="en-CA" sz="3400" b="0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𝑟</m:t>
                    </m:r>
                    <m:r>
                      <a:rPr lang="en-CA" sz="3400" b="0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≥0,</m:t>
                    </m:r>
                  </m:oMath>
                </a14:m>
                <a:r>
                  <a:rPr lang="en-CA" sz="3400" dirty="0">
                    <a:cs typeface="Segoe UI Semibold" panose="020B0702040204020203" pitchFamily="34" charset="0"/>
                  </a:rPr>
                  <a:t> form a simplicial complex </a:t>
                </a:r>
                <a14:m>
                  <m:oMath xmlns:m="http://schemas.openxmlformats.org/officeDocument/2006/math">
                    <m:r>
                      <a:rPr lang="en-CA" sz="3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𝑽</m:t>
                    </m:r>
                    <m:sSub>
                      <m:sSubPr>
                        <m:ctrlPr>
                          <a:rPr lang="en-CA" sz="3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sSubPr>
                      <m:e>
                        <m:r>
                          <a:rPr lang="en-CA" sz="3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𝑹</m:t>
                        </m:r>
                      </m:e>
                      <m:sub>
                        <m:r>
                          <a:rPr lang="en-CA" sz="3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𝒓</m:t>
                        </m:r>
                      </m:sub>
                    </m:sSub>
                    <m:r>
                      <a:rPr lang="en-CA" sz="3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(</m:t>
                    </m:r>
                    <m:r>
                      <a:rPr lang="en-CA" sz="3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𝑿</m:t>
                    </m:r>
                    <m:r>
                      <a:rPr lang="en-CA" sz="3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)</m:t>
                    </m:r>
                  </m:oMath>
                </a14:m>
                <a:r>
                  <a:rPr lang="en-CA" sz="3400" b="1" dirty="0">
                    <a:cs typeface="Segoe UI Semibold" panose="020B0702040204020203" pitchFamily="34" charset="0"/>
                  </a:rPr>
                  <a:t> </a:t>
                </a:r>
                <a:r>
                  <a:rPr lang="en-CA" sz="3400" dirty="0">
                    <a:cs typeface="Segoe UI Semibold" panose="020B0702040204020203" pitchFamily="34" charset="0"/>
                  </a:rPr>
                  <a:t>called the </a:t>
                </a:r>
                <a:r>
                  <a:rPr lang="en-CA" sz="3400" b="1" i="1" dirty="0">
                    <a:solidFill>
                      <a:srgbClr val="0070C0"/>
                    </a:solidFill>
                    <a:cs typeface="Segoe UI Semibold" panose="020B0702040204020203" pitchFamily="34" charset="0"/>
                  </a:rPr>
                  <a:t>Vietoris—Rips complex </a:t>
                </a:r>
                <a:r>
                  <a:rPr lang="en-CA" sz="3400" dirty="0">
                    <a:solidFill>
                      <a:schemeClr val="tx1"/>
                    </a:solidFill>
                    <a:cs typeface="Segoe UI Semibold" panose="020B0702040204020203" pitchFamily="34" charset="0"/>
                  </a:rPr>
                  <a:t>at scale </a:t>
                </a:r>
                <a14:m>
                  <m:oMath xmlns:m="http://schemas.openxmlformats.org/officeDocument/2006/math">
                    <m:r>
                      <a:rPr lang="en-CA" sz="3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𝑟</m:t>
                    </m:r>
                  </m:oMath>
                </a14:m>
                <a:r>
                  <a:rPr lang="en-CA" sz="3400" dirty="0">
                    <a:solidFill>
                      <a:srgbClr val="0070C0"/>
                    </a:solidFill>
                    <a:cs typeface="Segoe UI Semibold" panose="020B0702040204020203" pitchFamily="34" charset="0"/>
                  </a:rPr>
                  <a:t>:</a:t>
                </a:r>
              </a:p>
              <a:p>
                <a:pPr marL="0" indent="0">
                  <a:buNone/>
                </a:pPr>
                <a:endParaRPr lang="en-CA" sz="3400" dirty="0">
                  <a:solidFill>
                    <a:srgbClr val="0070C0"/>
                  </a:solidFill>
                  <a:cs typeface="Segoe UI Semibold" panose="020B0702040204020203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CA" sz="34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𝑽</m:t>
                    </m:r>
                    <m:sSub>
                      <m:sSubPr>
                        <m:ctrlPr>
                          <a:rPr lang="en-CA" sz="34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sSubPr>
                      <m:e>
                        <m:r>
                          <a:rPr lang="en-CA" sz="34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𝑹</m:t>
                        </m:r>
                      </m:e>
                      <m:sub>
                        <m:r>
                          <a:rPr lang="en-CA" sz="34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𝒓</m:t>
                        </m:r>
                      </m:sub>
                    </m:sSub>
                    <m:sSub>
                      <m:sSubPr>
                        <m:ctrlPr>
                          <a:rPr lang="en-CA" sz="34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CA" sz="34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</m:ctrlPr>
                          </m:dPr>
                          <m:e>
                            <m:r>
                              <a:rPr lang="en-CA" sz="34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𝑿</m:t>
                            </m:r>
                          </m:e>
                        </m:d>
                      </m:e>
                      <m:sub>
                        <m:r>
                          <a:rPr lang="en-CA" sz="34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𝟎</m:t>
                        </m:r>
                      </m:sub>
                    </m:sSub>
                    <m:r>
                      <a:rPr lang="en-CA" sz="34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=</m:t>
                    </m:r>
                    <m:r>
                      <a:rPr lang="en-CA" sz="34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𝑿</m:t>
                    </m:r>
                  </m:oMath>
                </a14:m>
                <a:endParaRPr lang="en-CA" sz="3400" b="1" dirty="0">
                  <a:cs typeface="Segoe UI Semibold" panose="020B0702040204020203" pitchFamily="34" charset="0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CA" sz="34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CA" sz="34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</m:ctrlPr>
                          </m:sSubPr>
                          <m:e>
                            <m:r>
                              <a:rPr lang="en-CA" sz="34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CA" sz="34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𝟎</m:t>
                            </m:r>
                          </m:sub>
                        </m:sSub>
                        <m:r>
                          <a:rPr lang="en-CA" sz="34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,…, </m:t>
                        </m:r>
                        <m:sSub>
                          <m:sSubPr>
                            <m:ctrlPr>
                              <a:rPr lang="en-CA" sz="34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</m:ctrlPr>
                          </m:sSubPr>
                          <m:e>
                            <m:r>
                              <a:rPr lang="en-CA" sz="34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CA" sz="34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𝒏</m:t>
                            </m:r>
                          </m:sub>
                        </m:sSub>
                      </m:e>
                    </m:d>
                    <m:r>
                      <a:rPr lang="en-CA" sz="34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∈</m:t>
                    </m:r>
                    <m:r>
                      <a:rPr lang="en-CA" sz="34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𝑽</m:t>
                    </m:r>
                    <m:sSub>
                      <m:sSubPr>
                        <m:ctrlPr>
                          <a:rPr lang="en-CA" sz="34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sSubPr>
                      <m:e>
                        <m:r>
                          <a:rPr lang="en-CA" sz="34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𝑹</m:t>
                        </m:r>
                      </m:e>
                      <m:sub>
                        <m:r>
                          <a:rPr lang="en-CA" sz="34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𝒓</m:t>
                        </m:r>
                      </m:sub>
                    </m:sSub>
                    <m:sSub>
                      <m:sSubPr>
                        <m:ctrlPr>
                          <a:rPr lang="en-CA" sz="34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CA" sz="34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</m:ctrlPr>
                          </m:dPr>
                          <m:e>
                            <m:r>
                              <a:rPr lang="en-CA" sz="34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𝑿</m:t>
                            </m:r>
                          </m:e>
                        </m:d>
                      </m:e>
                      <m:sub>
                        <m:r>
                          <a:rPr lang="en-CA" sz="34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en-CA" sz="3400" dirty="0">
                    <a:cs typeface="Segoe UI Semibold" panose="020B0702040204020203" pitchFamily="34" charset="0"/>
                  </a:rPr>
                  <a:t> if </a:t>
                </a:r>
                <a14:m>
                  <m:oMath xmlns:m="http://schemas.openxmlformats.org/officeDocument/2006/math">
                    <m:r>
                      <a:rPr lang="en-CA" sz="34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𝒅</m:t>
                    </m:r>
                    <m:d>
                      <m:dPr>
                        <m:ctrlPr>
                          <a:rPr lang="en-CA" sz="34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CA" sz="34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</m:ctrlPr>
                          </m:sSubPr>
                          <m:e>
                            <m:r>
                              <a:rPr lang="en-CA" sz="34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CA" sz="34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𝒊</m:t>
                            </m:r>
                          </m:sub>
                        </m:sSub>
                        <m:r>
                          <a:rPr lang="en-CA" sz="34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CA" sz="34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</m:ctrlPr>
                          </m:sSubPr>
                          <m:e>
                            <m:r>
                              <a:rPr lang="en-CA" sz="34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CA" sz="34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𝒋</m:t>
                            </m:r>
                          </m:sub>
                        </m:sSub>
                      </m:e>
                    </m:d>
                    <m:r>
                      <a:rPr lang="en-CA" sz="34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≤</m:t>
                    </m:r>
                    <m:r>
                      <a:rPr lang="en-CA" sz="34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𝒓</m:t>
                    </m:r>
                  </m:oMath>
                </a14:m>
                <a:r>
                  <a:rPr lang="en-CA" sz="3400" b="1" dirty="0">
                    <a:cs typeface="Segoe UI Semibold" panose="020B0702040204020203" pitchFamily="34" charset="0"/>
                  </a:rPr>
                  <a:t> </a:t>
                </a:r>
                <a:r>
                  <a:rPr lang="en-CA" sz="3400" dirty="0">
                    <a:cs typeface="Segoe UI Semibold" panose="020B0702040204020203" pitchFamily="34" charset="0"/>
                  </a:rPr>
                  <a:t>for all </a:t>
                </a:r>
                <a14:m>
                  <m:oMath xmlns:m="http://schemas.openxmlformats.org/officeDocument/2006/math">
                    <m:r>
                      <a:rPr lang="en-CA" sz="34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𝒊</m:t>
                    </m:r>
                    <m:r>
                      <a:rPr lang="en-CA" sz="34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,</m:t>
                    </m:r>
                    <m:r>
                      <a:rPr lang="en-CA" sz="3400" b="1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𝒋</m:t>
                    </m:r>
                  </m:oMath>
                </a14:m>
                <a:endParaRPr lang="en-CA" sz="3400" b="1" dirty="0">
                  <a:cs typeface="Segoe UI Semibold" panose="020B0702040204020203" pitchFamily="34" charset="0"/>
                </a:endParaRPr>
              </a:p>
              <a:p>
                <a:endParaRPr lang="en-CA" sz="3400" b="1" dirty="0"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r>
                  <a:rPr lang="en-CA" sz="3400" dirty="0">
                    <a:cs typeface="Segoe UI Semibold" panose="020B0702040204020203" pitchFamily="34" charset="0"/>
                  </a:rPr>
                  <a:t>This is the </a:t>
                </a:r>
                <a:r>
                  <a:rPr lang="en-CA" sz="3400" b="1" i="1" dirty="0">
                    <a:solidFill>
                      <a:srgbClr val="0070C0"/>
                    </a:solidFill>
                    <a:cs typeface="Segoe UI Semibold" panose="020B0702040204020203" pitchFamily="34" charset="0"/>
                  </a:rPr>
                  <a:t>clique complex </a:t>
                </a:r>
                <a:r>
                  <a:rPr lang="en-CA" sz="3400" dirty="0">
                    <a:cs typeface="Segoe UI Semibold" panose="020B0702040204020203" pitchFamily="34" charset="0"/>
                  </a:rPr>
                  <a:t>on the graph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34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sSubPr>
                      <m:e>
                        <m:r>
                          <a:rPr lang="en-CA" sz="34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𝐺</m:t>
                        </m:r>
                      </m:e>
                      <m:sub>
                        <m:r>
                          <a:rPr lang="en-CA" sz="34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𝑉</m:t>
                        </m:r>
                      </m:sub>
                    </m:sSub>
                    <m:r>
                      <a:rPr lang="en-CA" sz="3400" b="0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=</m:t>
                    </m:r>
                    <m:r>
                      <a:rPr lang="en-CA" sz="3400" b="0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𝑋</m:t>
                    </m:r>
                  </m:oMath>
                </a14:m>
                <a:r>
                  <a:rPr lang="en-CA" sz="3400" i="1" dirty="0">
                    <a:solidFill>
                      <a:srgbClr val="0070C0"/>
                    </a:solidFill>
                    <a:cs typeface="Segoe UI Semibold" panose="020B0702040204020203" pitchFamily="34" charset="0"/>
                  </a:rPr>
                  <a:t> </a:t>
                </a:r>
                <a:r>
                  <a:rPr lang="en-CA" sz="3400" dirty="0">
                    <a:solidFill>
                      <a:schemeClr val="tx1"/>
                    </a:solidFill>
                    <a:cs typeface="Segoe UI Semibold" panose="020B0702040204020203" pitchFamily="34" charset="0"/>
                  </a:rPr>
                  <a:t>and</a:t>
                </a:r>
                <a:r>
                  <a:rPr lang="en-CA" sz="3400" i="1" dirty="0">
                    <a:solidFill>
                      <a:schemeClr val="tx1"/>
                    </a:solidFill>
                    <a:cs typeface="Segoe UI Semibold" panose="020B0702040204020203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3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sSubPr>
                      <m:e>
                        <m:r>
                          <a:rPr lang="en-CA" sz="3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𝐺</m:t>
                        </m:r>
                      </m:e>
                      <m:sub>
                        <m:r>
                          <a:rPr lang="en-CA" sz="3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𝐸</m:t>
                        </m:r>
                      </m:sub>
                    </m:sSub>
                    <m:r>
                      <a:rPr lang="en-CA" sz="3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=</m:t>
                    </m:r>
                    <m:r>
                      <a:rPr lang="en-CA" sz="3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𝑉</m:t>
                    </m:r>
                    <m:sSub>
                      <m:sSubPr>
                        <m:ctrlPr>
                          <a:rPr lang="en-CA" sz="3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sSubPr>
                      <m:e>
                        <m:r>
                          <a:rPr lang="en-CA" sz="3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𝑅</m:t>
                        </m:r>
                      </m:e>
                      <m:sub>
                        <m:r>
                          <a:rPr lang="en-CA" sz="3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𝑟</m:t>
                        </m:r>
                      </m:sub>
                    </m:sSub>
                    <m:sSub>
                      <m:sSubPr>
                        <m:ctrlPr>
                          <a:rPr lang="en-CA" sz="3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CA" sz="3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</m:ctrlPr>
                          </m:dPr>
                          <m:e>
                            <m:r>
                              <a:rPr lang="en-CA" sz="3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𝑋</m:t>
                            </m:r>
                          </m:e>
                        </m:d>
                      </m:e>
                      <m:sub>
                        <m:r>
                          <a:rPr lang="en-CA" sz="3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1</m:t>
                        </m:r>
                      </m:sub>
                    </m:sSub>
                  </m:oMath>
                </a14:m>
                <a:endParaRPr lang="en-CA" sz="3400" i="1" dirty="0">
                  <a:solidFill>
                    <a:srgbClr val="0070C0"/>
                  </a:solidFill>
                  <a:cs typeface="Segoe UI Semibold" panose="020B0702040204020203" pitchFamily="34" charset="0"/>
                </a:endParaRPr>
              </a:p>
              <a:p>
                <a:endParaRPr lang="en-CA" sz="3200" dirty="0">
                  <a:solidFill>
                    <a:srgbClr val="0070C0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6F5FFE-E1D3-A263-C960-CAE5271844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99216"/>
                <a:ext cx="10515600" cy="4777747"/>
              </a:xfrm>
              <a:blipFill>
                <a:blip r:embed="rId2"/>
                <a:stretch>
                  <a:fillRect l="-1623" t="-293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703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235D8-E713-DB42-5498-9253BB7E1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97455-4787-5CF3-8B5F-4C2363100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cs typeface="Segoe UI Bold" panose="020B0802040204020203" pitchFamily="34" charset="0"/>
              </a:rPr>
              <a:t>Vietoris—Rips persistence</a:t>
            </a:r>
            <a:endParaRPr lang="en-CA" b="1" dirty="0"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2918ADC-AFA2-30C1-0DC8-35D7F9B367F3}"/>
                  </a:ext>
                </a:extLst>
              </p:cNvPr>
              <p:cNvSpPr txBox="1"/>
              <p:nvPr/>
            </p:nvSpPr>
            <p:spPr>
              <a:xfrm>
                <a:off x="838200" y="1398300"/>
                <a:ext cx="6097022" cy="6155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3400" dirty="0">
                    <a:cs typeface="Segoe UI Semibold" panose="020B0702040204020203" pitchFamily="34" charset="0"/>
                  </a:rPr>
                  <a:t>At scale </a:t>
                </a:r>
                <a14:m>
                  <m:oMath xmlns:m="http://schemas.openxmlformats.org/officeDocument/2006/math">
                    <m:r>
                      <a:rPr lang="en-CA" sz="3400" b="0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𝑟</m:t>
                    </m:r>
                    <m:r>
                      <a:rPr lang="en-CA" sz="3400" b="0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=0.5</m:t>
                    </m:r>
                  </m:oMath>
                </a14:m>
                <a:r>
                  <a:rPr lang="en-CA" sz="3400" dirty="0"/>
                  <a:t>: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2918ADC-AFA2-30C1-0DC8-35D7F9B36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398300"/>
                <a:ext cx="6097022" cy="615553"/>
              </a:xfrm>
              <a:prstGeom prst="rect">
                <a:avLst/>
              </a:prstGeom>
              <a:blipFill>
                <a:blip r:embed="rId2"/>
                <a:stretch>
                  <a:fillRect l="-2800" t="-12871" b="-3564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300BE54-AA58-8C9B-4680-7BF652766020}"/>
              </a:ext>
            </a:extLst>
          </p:cNvPr>
          <p:cNvCxnSpPr/>
          <p:nvPr/>
        </p:nvCxnSpPr>
        <p:spPr>
          <a:xfrm>
            <a:off x="5731877" y="4331127"/>
            <a:ext cx="1080097" cy="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A9B84A82-77A5-F863-51C7-179F8303C6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166" b="15079"/>
          <a:stretch>
            <a:fillRect/>
          </a:stretch>
        </p:blipFill>
        <p:spPr>
          <a:xfrm>
            <a:off x="0" y="1983075"/>
            <a:ext cx="12192000" cy="4578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706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045F9-ED1B-C68D-9E9D-B4FF25A31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70B72-F8C5-0DDE-C4B7-3B4CC272D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cs typeface="Segoe UI Bold" panose="020B0802040204020203" pitchFamily="34" charset="0"/>
              </a:rPr>
              <a:t>Vietoris—Rips persistence</a:t>
            </a:r>
            <a:endParaRPr lang="en-CA" b="1" dirty="0"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2E10708-26C6-2279-A222-AA44F22E6DD5}"/>
                  </a:ext>
                </a:extLst>
              </p:cNvPr>
              <p:cNvSpPr txBox="1"/>
              <p:nvPr/>
            </p:nvSpPr>
            <p:spPr>
              <a:xfrm>
                <a:off x="838200" y="1398300"/>
                <a:ext cx="6097022" cy="6155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3400" dirty="0">
                    <a:cs typeface="Segoe UI Semibold" panose="020B0702040204020203" pitchFamily="34" charset="0"/>
                  </a:rPr>
                  <a:t>At scale </a:t>
                </a:r>
                <a14:m>
                  <m:oMath xmlns:m="http://schemas.openxmlformats.org/officeDocument/2006/math">
                    <m:r>
                      <a:rPr lang="en-CA" sz="3400" b="0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𝑟</m:t>
                    </m:r>
                    <m:r>
                      <a:rPr lang="en-CA" sz="3400" b="0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=0.5</m:t>
                    </m:r>
                  </m:oMath>
                </a14:m>
                <a:r>
                  <a:rPr lang="en-CA" sz="3400" dirty="0"/>
                  <a:t>: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2E10708-26C6-2279-A222-AA44F22E6D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398300"/>
                <a:ext cx="6097022" cy="615553"/>
              </a:xfrm>
              <a:prstGeom prst="rect">
                <a:avLst/>
              </a:prstGeom>
              <a:blipFill>
                <a:blip r:embed="rId2"/>
                <a:stretch>
                  <a:fillRect l="-2800" t="-12871" b="-3564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827E463-DE70-59DE-B375-3B9C34F8D10E}"/>
                  </a:ext>
                </a:extLst>
              </p:cNvPr>
              <p:cNvSpPr txBox="1"/>
              <p:nvPr/>
            </p:nvSpPr>
            <p:spPr>
              <a:xfrm>
                <a:off x="1641482" y="5817238"/>
                <a:ext cx="293779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CA" sz="3200" b="0" i="0" smtClean="0">
                          <a:latin typeface="Cambria Math" panose="02040503050406030204" pitchFamily="18" charset="0"/>
                        </a:rPr>
                        <m:t>dim</m:t>
                      </m:r>
                      <m:r>
                        <a:rPr lang="en-CA" sz="3200" b="0" i="1" smtClean="0">
                          <a:latin typeface="Cambria Math" panose="02040503050406030204" pitchFamily="18" charset="0"/>
                        </a:rPr>
                        <m:t>⁡(</m:t>
                      </m:r>
                      <m:sSub>
                        <m:sSubPr>
                          <m:ctrlPr>
                            <a:rPr lang="en-CA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32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CA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CA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3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CA" sz="3200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CA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CA" sz="32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827E463-DE70-59DE-B375-3B9C34F8D1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1482" y="5817238"/>
                <a:ext cx="2937791" cy="492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7399C6A-6961-E2E4-1F57-27A845DC5F5F}"/>
                  </a:ext>
                </a:extLst>
              </p:cNvPr>
              <p:cNvSpPr txBox="1"/>
              <p:nvPr/>
            </p:nvSpPr>
            <p:spPr>
              <a:xfrm>
                <a:off x="7612726" y="5820863"/>
                <a:ext cx="293779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CA" sz="3200" smtClean="0">
                          <a:latin typeface="Cambria Math" panose="02040503050406030204" pitchFamily="18" charset="0"/>
                        </a:rPr>
                        <m:t>dim</m:t>
                      </m:r>
                      <m:r>
                        <a:rPr lang="en-CA" sz="3200" i="1">
                          <a:latin typeface="Cambria Math" panose="02040503050406030204" pitchFamily="18" charset="0"/>
                        </a:rPr>
                        <m:t>⁡(</m:t>
                      </m:r>
                      <m:sSub>
                        <m:sSubPr>
                          <m:ctrlPr>
                            <a:rPr lang="en-CA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32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CA" sz="3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CA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32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CA" sz="3200" i="1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CA" sz="32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CA" sz="3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7399C6A-6961-E2E4-1F57-27A845DC5F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2726" y="5820863"/>
                <a:ext cx="2937792" cy="492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976B783A-9062-E0AC-3DB9-CAD8F3A73D9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3356" b="20390"/>
          <a:stretch>
            <a:fillRect/>
          </a:stretch>
        </p:blipFill>
        <p:spPr>
          <a:xfrm>
            <a:off x="0" y="1983075"/>
            <a:ext cx="12192000" cy="3857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470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A235BF-B7FC-E913-1C0B-3EDA148B2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847CB-DD4D-95CB-232B-3676C3403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cs typeface="Segoe UI Bold" panose="020B0802040204020203" pitchFamily="34" charset="0"/>
              </a:rPr>
              <a:t>Vietoris—Rips persistence</a:t>
            </a:r>
            <a:endParaRPr lang="en-CA" b="1" dirty="0"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F1EB5E1-876F-F5FB-60EC-D8233D1044D1}"/>
                  </a:ext>
                </a:extLst>
              </p:cNvPr>
              <p:cNvSpPr txBox="1"/>
              <p:nvPr/>
            </p:nvSpPr>
            <p:spPr>
              <a:xfrm>
                <a:off x="838200" y="1398300"/>
                <a:ext cx="6097022" cy="6155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3400" dirty="0">
                    <a:cs typeface="Segoe UI Semibold" panose="020B0702040204020203" pitchFamily="34" charset="0"/>
                  </a:rPr>
                  <a:t>At scale </a:t>
                </a:r>
                <a14:m>
                  <m:oMath xmlns:m="http://schemas.openxmlformats.org/officeDocument/2006/math">
                    <m:r>
                      <a:rPr lang="en-CA" sz="3400" b="0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𝑟</m:t>
                    </m:r>
                    <m:r>
                      <a:rPr lang="en-CA" sz="3400" b="0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=0.3</m:t>
                    </m:r>
                  </m:oMath>
                </a14:m>
                <a:r>
                  <a:rPr lang="en-CA" sz="3400" dirty="0"/>
                  <a:t>: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F1EB5E1-876F-F5FB-60EC-D8233D1044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398300"/>
                <a:ext cx="6097022" cy="615553"/>
              </a:xfrm>
              <a:prstGeom prst="rect">
                <a:avLst/>
              </a:prstGeom>
              <a:blipFill>
                <a:blip r:embed="rId3"/>
                <a:stretch>
                  <a:fillRect l="-2800" t="-12871" b="-3564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DBD22805-0B5E-D402-39A7-CA12353D868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640" b="21700"/>
          <a:stretch>
            <a:fillRect/>
          </a:stretch>
        </p:blipFill>
        <p:spPr>
          <a:xfrm>
            <a:off x="0" y="1865621"/>
            <a:ext cx="12192000" cy="38171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B9EEFE6-FE60-503F-633D-2C2F62D05D0E}"/>
                  </a:ext>
                </a:extLst>
              </p:cNvPr>
              <p:cNvSpPr txBox="1"/>
              <p:nvPr/>
            </p:nvSpPr>
            <p:spPr>
              <a:xfrm>
                <a:off x="1641482" y="5817238"/>
                <a:ext cx="293779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CA" sz="3200" b="0" i="0" smtClean="0">
                          <a:latin typeface="Cambria Math" panose="02040503050406030204" pitchFamily="18" charset="0"/>
                        </a:rPr>
                        <m:t>dim</m:t>
                      </m:r>
                      <m:r>
                        <a:rPr lang="en-CA" sz="3200" b="0" i="1" smtClean="0">
                          <a:latin typeface="Cambria Math" panose="02040503050406030204" pitchFamily="18" charset="0"/>
                        </a:rPr>
                        <m:t>⁡(</m:t>
                      </m:r>
                      <m:sSub>
                        <m:sSubPr>
                          <m:ctrlPr>
                            <a:rPr lang="en-CA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32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CA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CA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3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CA" sz="3200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CA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CA" sz="32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B9EEFE6-FE60-503F-633D-2C2F62D05D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1482" y="5817238"/>
                <a:ext cx="2937791" cy="4924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1C5CD55-40FB-1DC9-23A9-1BB9F42730F7}"/>
                  </a:ext>
                </a:extLst>
              </p:cNvPr>
              <p:cNvSpPr txBox="1"/>
              <p:nvPr/>
            </p:nvSpPr>
            <p:spPr>
              <a:xfrm>
                <a:off x="7612726" y="5820863"/>
                <a:ext cx="293779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CA" sz="3200" smtClean="0">
                          <a:latin typeface="Cambria Math" panose="02040503050406030204" pitchFamily="18" charset="0"/>
                        </a:rPr>
                        <m:t>dim</m:t>
                      </m:r>
                      <m:r>
                        <a:rPr lang="en-CA" sz="3200" i="1">
                          <a:latin typeface="Cambria Math" panose="02040503050406030204" pitchFamily="18" charset="0"/>
                        </a:rPr>
                        <m:t>⁡(</m:t>
                      </m:r>
                      <m:sSub>
                        <m:sSubPr>
                          <m:ctrlPr>
                            <a:rPr lang="en-CA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32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CA" sz="3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CA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32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CA" sz="3200" i="1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CA" sz="32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CA" sz="32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1C5CD55-40FB-1DC9-23A9-1BB9F42730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2726" y="5820863"/>
                <a:ext cx="2937792" cy="492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3499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BC49A-BF5E-17C4-6D51-C32F97F14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B4A69-A359-1AD4-E72F-4784D69C0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cs typeface="Segoe UI Bold" panose="020B0802040204020203" pitchFamily="34" charset="0"/>
              </a:rPr>
              <a:t>Vietoris—Rips persistence</a:t>
            </a:r>
            <a:endParaRPr lang="en-CA" b="1" dirty="0"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88F92E8-A2AE-C658-8C91-C3D1B5BB1171}"/>
                  </a:ext>
                </a:extLst>
              </p:cNvPr>
              <p:cNvSpPr txBox="1"/>
              <p:nvPr/>
            </p:nvSpPr>
            <p:spPr>
              <a:xfrm>
                <a:off x="838200" y="1398300"/>
                <a:ext cx="6097022" cy="6155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3400" dirty="0">
                    <a:cs typeface="Segoe UI Semibold" panose="020B0702040204020203" pitchFamily="34" charset="0"/>
                  </a:rPr>
                  <a:t>At scale </a:t>
                </a:r>
                <a14:m>
                  <m:oMath xmlns:m="http://schemas.openxmlformats.org/officeDocument/2006/math">
                    <m:r>
                      <a:rPr lang="en-CA" sz="3400" b="0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𝑟</m:t>
                    </m:r>
                    <m:r>
                      <a:rPr lang="en-CA" sz="3400" b="0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=1.5</m:t>
                    </m:r>
                  </m:oMath>
                </a14:m>
                <a:r>
                  <a:rPr lang="en-CA" sz="3400" dirty="0"/>
                  <a:t>: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88F92E8-A2AE-C658-8C91-C3D1B5BB11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398300"/>
                <a:ext cx="6097022" cy="615553"/>
              </a:xfrm>
              <a:prstGeom prst="rect">
                <a:avLst/>
              </a:prstGeom>
              <a:blipFill>
                <a:blip r:embed="rId2"/>
                <a:stretch>
                  <a:fillRect l="-2800" t="-12871" b="-3564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2AA128BB-901A-E242-A7CA-8E6213FAEA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640" b="21521"/>
          <a:stretch>
            <a:fillRect/>
          </a:stretch>
        </p:blipFill>
        <p:spPr>
          <a:xfrm>
            <a:off x="0" y="2004127"/>
            <a:ext cx="12192000" cy="38294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BB15350-23D0-DE93-763A-57EE3BBF82B6}"/>
                  </a:ext>
                </a:extLst>
              </p:cNvPr>
              <p:cNvSpPr txBox="1"/>
              <p:nvPr/>
            </p:nvSpPr>
            <p:spPr>
              <a:xfrm>
                <a:off x="1641482" y="5817238"/>
                <a:ext cx="293779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CA" sz="3200" b="0" i="0" smtClean="0">
                          <a:latin typeface="Cambria Math" panose="02040503050406030204" pitchFamily="18" charset="0"/>
                        </a:rPr>
                        <m:t>dim</m:t>
                      </m:r>
                      <m:r>
                        <a:rPr lang="en-CA" sz="3200" b="0" i="1" smtClean="0">
                          <a:latin typeface="Cambria Math" panose="02040503050406030204" pitchFamily="18" charset="0"/>
                        </a:rPr>
                        <m:t>⁡(</m:t>
                      </m:r>
                      <m:sSub>
                        <m:sSubPr>
                          <m:ctrlPr>
                            <a:rPr lang="en-CA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32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CA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CA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3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CA" sz="3200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CA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CA" sz="32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BB15350-23D0-DE93-763A-57EE3BBF82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1482" y="5817238"/>
                <a:ext cx="2937791" cy="492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9838F51-EE12-3EBE-E5A6-D77E43FCF564}"/>
                  </a:ext>
                </a:extLst>
              </p:cNvPr>
              <p:cNvSpPr txBox="1"/>
              <p:nvPr/>
            </p:nvSpPr>
            <p:spPr>
              <a:xfrm>
                <a:off x="7612726" y="5820863"/>
                <a:ext cx="293779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CA" sz="3200" smtClean="0">
                          <a:latin typeface="Cambria Math" panose="02040503050406030204" pitchFamily="18" charset="0"/>
                        </a:rPr>
                        <m:t>dim</m:t>
                      </m:r>
                      <m:r>
                        <a:rPr lang="en-CA" sz="3200" i="1">
                          <a:latin typeface="Cambria Math" panose="02040503050406030204" pitchFamily="18" charset="0"/>
                        </a:rPr>
                        <m:t>⁡(</m:t>
                      </m:r>
                      <m:sSub>
                        <m:sSubPr>
                          <m:ctrlPr>
                            <a:rPr lang="en-CA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32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CA" sz="3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CA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32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CA" sz="3200" i="1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CA" sz="32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CA" sz="32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9838F51-EE12-3EBE-E5A6-D77E43FCF5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2726" y="5820863"/>
                <a:ext cx="2937792" cy="4924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2108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65773-CE74-62DD-FE35-5EC83A48B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40968-5031-F2AC-C12B-778334456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cs typeface="Segoe UI Bold" panose="020B0802040204020203" pitchFamily="34" charset="0"/>
              </a:rPr>
              <a:t>Vietoris—Rips persistence</a:t>
            </a:r>
            <a:endParaRPr lang="en-CA" b="1" dirty="0"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9469ED-445E-B7AE-F5B5-682FD8BE407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99216"/>
                <a:ext cx="10515600" cy="5262841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CA" sz="3400" b="1" dirty="0">
                    <a:cs typeface="Segoe UI Bold" panose="020B0802040204020203" pitchFamily="34" charset="0"/>
                  </a:rPr>
                  <a:t>Idea: </a:t>
                </a:r>
                <a:r>
                  <a:rPr lang="en-CA" sz="3400" dirty="0">
                    <a:cs typeface="Segoe UI Semibold" panose="020B0702040204020203" pitchFamily="34" charset="0"/>
                  </a:rPr>
                  <a:t>don’t need to fix a scale </a:t>
                </a:r>
              </a:p>
              <a:p>
                <a:pPr marL="0" indent="0">
                  <a:buNone/>
                </a:pPr>
                <a:endParaRPr lang="en-CA" sz="3400" dirty="0"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r>
                  <a:rPr lang="en-CA" sz="3400" dirty="0">
                    <a:cs typeface="Segoe UI Semibold" panose="020B0702040204020203" pitchFamily="34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CA" sz="3400" b="0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𝑟</m:t>
                    </m:r>
                    <m:r>
                      <a:rPr lang="en-CA" sz="3400" b="0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≤</m:t>
                    </m:r>
                    <m:r>
                      <a:rPr lang="en-CA" sz="3400" b="0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𝑠</m:t>
                    </m:r>
                  </m:oMath>
                </a14:m>
                <a:r>
                  <a:rPr lang="en-CA" sz="3400" dirty="0">
                    <a:cs typeface="Segoe UI Semibold" panose="020B0702040204020203" pitchFamily="34" charset="0"/>
                  </a:rPr>
                  <a:t>, have an inclusion </a:t>
                </a:r>
                <a14:m>
                  <m:oMath xmlns:m="http://schemas.openxmlformats.org/officeDocument/2006/math">
                    <m:r>
                      <a:rPr lang="en-CA" sz="3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𝑽</m:t>
                    </m:r>
                    <m:sSub>
                      <m:sSubPr>
                        <m:ctrlPr>
                          <a:rPr lang="en-CA" sz="3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sSubPr>
                      <m:e>
                        <m:r>
                          <a:rPr lang="en-CA" sz="3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𝑹</m:t>
                        </m:r>
                      </m:e>
                      <m:sub>
                        <m:r>
                          <a:rPr lang="en-CA" sz="3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𝒓</m:t>
                        </m:r>
                      </m:sub>
                    </m:sSub>
                    <m:d>
                      <m:dPr>
                        <m:ctrlPr>
                          <a:rPr lang="en-CA" sz="3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dPr>
                      <m:e>
                        <m:r>
                          <a:rPr lang="en-CA" sz="3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𝑿</m:t>
                        </m:r>
                      </m:e>
                    </m:d>
                    <m:r>
                      <a:rPr lang="en-CA" sz="3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↪</m:t>
                    </m:r>
                    <m:r>
                      <a:rPr lang="en-CA" sz="3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𝑽</m:t>
                    </m:r>
                    <m:sSub>
                      <m:sSubPr>
                        <m:ctrlPr>
                          <a:rPr lang="en-CA" sz="3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sSubPr>
                      <m:e>
                        <m:r>
                          <a:rPr lang="en-CA" sz="3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𝑹</m:t>
                        </m:r>
                      </m:e>
                      <m:sub>
                        <m:r>
                          <a:rPr lang="en-CA" sz="3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𝒔</m:t>
                        </m:r>
                      </m:sub>
                    </m:sSub>
                    <m:d>
                      <m:dPr>
                        <m:ctrlPr>
                          <a:rPr lang="en-CA" sz="3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dPr>
                      <m:e>
                        <m:r>
                          <a:rPr lang="en-CA" sz="3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𝑿</m:t>
                        </m:r>
                      </m:e>
                    </m:d>
                  </m:oMath>
                </a14:m>
                <a:endParaRPr lang="en-CA" sz="3400" b="1" dirty="0"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endParaRPr lang="en-CA" sz="3400" b="1" dirty="0"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r>
                  <a:rPr lang="en-CA" sz="3400" dirty="0">
                    <a:cs typeface="Segoe UI Semibold" panose="020B0702040204020203" pitchFamily="34" charset="0"/>
                  </a:rPr>
                  <a:t>Induces a map between homology groups: </a:t>
                </a:r>
              </a:p>
              <a:p>
                <a:pPr marL="0" indent="0">
                  <a:buNone/>
                </a:pPr>
                <a:endParaRPr lang="en-CA" sz="3400" b="1" dirty="0"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CA" sz="3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</m:ctrlPr>
                        </m:sSubPr>
                        <m:e>
                          <m:r>
                            <a:rPr lang="en-CA" sz="3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𝑯</m:t>
                          </m:r>
                        </m:e>
                        <m:sub>
                          <m:r>
                            <a:rPr lang="en-CA" sz="3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𝒏</m:t>
                          </m:r>
                        </m:sub>
                      </m:sSub>
                      <m:d>
                        <m:dPr>
                          <m:ctrlPr>
                            <a:rPr lang="en-CA" sz="3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</m:ctrlPr>
                        </m:dPr>
                        <m:e>
                          <m:r>
                            <a:rPr lang="en-CA" sz="3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𝑽</m:t>
                          </m:r>
                          <m:sSub>
                            <m:sSubPr>
                              <m:ctrlPr>
                                <a:rPr lang="en-CA" sz="34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Segoe UI Semibold" panose="020B0702040204020203" pitchFamily="34" charset="0"/>
                                </a:rPr>
                              </m:ctrlPr>
                            </m:sSubPr>
                            <m:e>
                              <m:r>
                                <a:rPr lang="en-CA" sz="34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Segoe UI Semibold" panose="020B0702040204020203" pitchFamily="34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CA" sz="34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Segoe UI Semibold" panose="020B0702040204020203" pitchFamily="34" charset="0"/>
                                </a:rPr>
                                <m:t>𝒓</m:t>
                              </m:r>
                            </m:sub>
                          </m:sSub>
                          <m:d>
                            <m:dPr>
                              <m:ctrlPr>
                                <a:rPr lang="en-CA" sz="34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Segoe UI Semibold" panose="020B0702040204020203" pitchFamily="34" charset="0"/>
                                </a:rPr>
                              </m:ctrlPr>
                            </m:dPr>
                            <m:e>
                              <m:r>
                                <a:rPr lang="en-CA" sz="34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Segoe UI Semibold" panose="020B0702040204020203" pitchFamily="34" charset="0"/>
                                </a:rPr>
                                <m:t>𝑿</m:t>
                              </m:r>
                            </m:e>
                          </m:d>
                        </m:e>
                      </m:d>
                      <m:r>
                        <a:rPr lang="en-CA" sz="34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Segoe UI Semibold" panose="020B0702040204020203" pitchFamily="34" charset="0"/>
                        </a:rPr>
                        <m:t>→</m:t>
                      </m:r>
                      <m:sSub>
                        <m:sSubPr>
                          <m:ctrlPr>
                            <a:rPr lang="en-CA" sz="3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</m:ctrlPr>
                        </m:sSubPr>
                        <m:e>
                          <m:r>
                            <a:rPr lang="en-CA" sz="3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𝑯</m:t>
                          </m:r>
                        </m:e>
                        <m:sub>
                          <m:r>
                            <a:rPr lang="en-CA" sz="3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𝒏</m:t>
                          </m:r>
                        </m:sub>
                      </m:sSub>
                      <m:d>
                        <m:dPr>
                          <m:ctrlPr>
                            <a:rPr lang="en-CA" sz="3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Segoe UI Semibold" panose="020B0702040204020203" pitchFamily="34" charset="0"/>
                            </a:rPr>
                          </m:ctrlPr>
                        </m:dPr>
                        <m:e>
                          <m:r>
                            <a:rPr lang="en-CA" sz="3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𝑽</m:t>
                          </m:r>
                          <m:sSub>
                            <m:sSubPr>
                              <m:ctrlPr>
                                <a:rPr lang="en-CA" sz="34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Segoe UI Semibold" panose="020B0702040204020203" pitchFamily="34" charset="0"/>
                                </a:rPr>
                              </m:ctrlPr>
                            </m:sSubPr>
                            <m:e>
                              <m:r>
                                <a:rPr lang="en-CA" sz="34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Segoe UI Semibold" panose="020B0702040204020203" pitchFamily="34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CA" sz="34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Segoe UI Semibold" panose="020B0702040204020203" pitchFamily="34" charset="0"/>
                                </a:rPr>
                                <m:t>𝒔</m:t>
                              </m:r>
                            </m:sub>
                          </m:sSub>
                          <m:r>
                            <a:rPr lang="en-CA" sz="3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(</m:t>
                          </m:r>
                          <m:r>
                            <a:rPr lang="en-CA" sz="3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𝑿</m:t>
                          </m:r>
                          <m:r>
                            <a:rPr lang="en-CA" sz="3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CA" sz="3400" b="1" dirty="0"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endParaRPr lang="en-CA" sz="3400" b="1" dirty="0"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r>
                  <a:rPr lang="en-CA" sz="3400" dirty="0">
                    <a:cs typeface="Segoe UI Semibold" panose="020B0702040204020203" pitchFamily="34" charset="0"/>
                  </a:rPr>
                  <a:t>Allow </a:t>
                </a:r>
                <a14:m>
                  <m:oMath xmlns:m="http://schemas.openxmlformats.org/officeDocument/2006/math">
                    <m:r>
                      <a:rPr lang="en-CA" sz="3400" b="0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𝑟</m:t>
                    </m:r>
                  </m:oMath>
                </a14:m>
                <a:r>
                  <a:rPr lang="en-CA" sz="3400" dirty="0">
                    <a:cs typeface="Segoe UI Semibold" panose="020B0702040204020203" pitchFamily="34" charset="0"/>
                  </a:rPr>
                  <a:t> to vary, giving a </a:t>
                </a:r>
                <a:r>
                  <a:rPr lang="en-CA" sz="3400" b="1" dirty="0">
                    <a:solidFill>
                      <a:srgbClr val="0070C0"/>
                    </a:solidFill>
                    <a:cs typeface="Segoe UI Semibold" panose="020B0702040204020203" pitchFamily="34" charset="0"/>
                  </a:rPr>
                  <a:t>filtration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9469ED-445E-B7AE-F5B5-682FD8BE40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99216"/>
                <a:ext cx="10515600" cy="5262841"/>
              </a:xfrm>
              <a:blipFill>
                <a:blip r:embed="rId2"/>
                <a:stretch>
                  <a:fillRect l="-1623" t="-2665" b="-370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2750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04546-8D6F-FB13-0FE4-207724253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301F8-BABB-9182-8DE4-88815FC41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cs typeface="Segoe UI Bold" panose="020B0802040204020203" pitchFamily="34" charset="0"/>
              </a:rPr>
              <a:t>Vietoris—Rips persistence</a:t>
            </a:r>
            <a:endParaRPr lang="en-CA" b="1" dirty="0"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pic>
        <p:nvPicPr>
          <p:cNvPr id="8" name="rips_filtration_circ">
            <a:hlinkClick r:id="" action="ppaction://media"/>
            <a:extLst>
              <a:ext uri="{FF2B5EF4-FFF2-40B4-BE49-F238E27FC236}">
                <a16:creationId xmlns:a16="http://schemas.microsoft.com/office/drawing/2014/main" id="{C3E2B263-CE36-ED63-5435-E86D7F4DF3CD}"/>
              </a:ext>
            </a:extLst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2657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07903" y="1371330"/>
            <a:ext cx="9776194" cy="5498985"/>
          </a:xfrm>
        </p:spPr>
      </p:pic>
    </p:spTree>
    <p:extLst>
      <p:ext uri="{BB962C8B-B14F-4D97-AF65-F5344CB8AC3E}">
        <p14:creationId xmlns:p14="http://schemas.microsoft.com/office/powerpoint/2010/main" val="1826046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4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7DC2F-2DEA-0601-50DD-E1751C4D2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A0195-770A-06DD-EA62-C5EAB5DA3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cs typeface="Segoe UI Bold" panose="020B0802040204020203" pitchFamily="34" charset="0"/>
              </a:rPr>
              <a:t>Vietoris—Rips persistence</a:t>
            </a:r>
            <a:endParaRPr lang="en-CA" b="1" dirty="0"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EBA623-5975-6C97-8714-7B9596F97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9216"/>
            <a:ext cx="10515600" cy="47777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3400" dirty="0">
                <a:cs typeface="Segoe UI Semibold" panose="020B0702040204020203" pitchFamily="34" charset="0"/>
              </a:rPr>
              <a:t>Track when homology generators </a:t>
            </a:r>
            <a:r>
              <a:rPr lang="en-CA" sz="3400" b="1" dirty="0">
                <a:solidFill>
                  <a:srgbClr val="0070C0"/>
                </a:solidFill>
                <a:cs typeface="Segoe UI Semibold" panose="020B0702040204020203" pitchFamily="34" charset="0"/>
              </a:rPr>
              <a:t>appear/disappear </a:t>
            </a:r>
            <a:r>
              <a:rPr lang="en-CA" sz="3400" dirty="0">
                <a:cs typeface="Segoe UI Semibold" panose="020B0702040204020203" pitchFamily="34" charset="0"/>
              </a:rPr>
              <a:t>(are born/die) using a </a:t>
            </a:r>
            <a:r>
              <a:rPr lang="en-CA" sz="3400" b="1" i="1" dirty="0">
                <a:solidFill>
                  <a:srgbClr val="0070C0"/>
                </a:solidFill>
                <a:cs typeface="Segoe UI Semibold" panose="020B0702040204020203" pitchFamily="34" charset="0"/>
              </a:rPr>
              <a:t>barcode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7C7C4F9-DE52-081D-5B93-F0FDA67ED6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823" y="4447456"/>
            <a:ext cx="5239130" cy="12600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4B7B5EA-465F-7815-257A-EFA689227A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1048" y="3130603"/>
            <a:ext cx="5219868" cy="257689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64A9C92-690D-EF32-1C05-2D30AEE2254B}"/>
                  </a:ext>
                </a:extLst>
              </p:cNvPr>
              <p:cNvSpPr txBox="1"/>
              <p:nvPr/>
            </p:nvSpPr>
            <p:spPr>
              <a:xfrm>
                <a:off x="1774298" y="5707500"/>
                <a:ext cx="315022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CA" sz="2400" dirty="0"/>
                  <a:t> barcode first dataset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64A9C92-690D-EF32-1C05-2D30AEE225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4298" y="5707500"/>
                <a:ext cx="3150221" cy="369332"/>
              </a:xfrm>
              <a:prstGeom prst="rect">
                <a:avLst/>
              </a:prstGeom>
              <a:blipFill>
                <a:blip r:embed="rId4"/>
                <a:stretch>
                  <a:fillRect l="-3288" t="-24590" r="-5222" b="-4918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5102615-902D-0610-B753-6072B510FBBA}"/>
                  </a:ext>
                </a:extLst>
              </p:cNvPr>
              <p:cNvSpPr txBox="1"/>
              <p:nvPr/>
            </p:nvSpPr>
            <p:spPr>
              <a:xfrm>
                <a:off x="7267483" y="5707500"/>
                <a:ext cx="362310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CA" sz="2400" dirty="0"/>
                  <a:t> barcode second dataset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5102615-902D-0610-B753-6072B510FB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7483" y="5707500"/>
                <a:ext cx="3623108" cy="369332"/>
              </a:xfrm>
              <a:prstGeom prst="rect">
                <a:avLst/>
              </a:prstGeom>
              <a:blipFill>
                <a:blip r:embed="rId5"/>
                <a:stretch>
                  <a:fillRect l="-2857" t="-24590" r="-4370" b="-4918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6945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88AF1-CAE6-E90C-0EDF-2418ADBB5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519BA-103C-6C59-D908-EE6680D3F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cs typeface="Segoe UI Bold" panose="020B0802040204020203" pitchFamily="34" charset="0"/>
              </a:rPr>
              <a:t>Non-metric setting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CE6B284-C544-055C-A946-8213740B5D8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99216"/>
                <a:ext cx="10515600" cy="477774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CA" sz="3200" dirty="0">
                    <a:cs typeface="Segoe UI Semibold" panose="020B0702040204020203" pitchFamily="34" charset="0"/>
                  </a:rPr>
                  <a:t>Many applications use data coming from a </a:t>
                </a:r>
                <a:r>
                  <a:rPr lang="en-CA" sz="3200" b="1" dirty="0" err="1">
                    <a:solidFill>
                      <a:srgbClr val="0070C0"/>
                    </a:solidFill>
                    <a:cs typeface="Segoe UI Semibold" panose="020B0702040204020203" pitchFamily="34" charset="0"/>
                  </a:rPr>
                  <a:t>semimetric</a:t>
                </a:r>
                <a:r>
                  <a:rPr lang="en-CA" sz="3200" b="1" dirty="0">
                    <a:solidFill>
                      <a:srgbClr val="0070C0"/>
                    </a:solidFill>
                    <a:cs typeface="Segoe UI Semibold" panose="020B0702040204020203" pitchFamily="34" charset="0"/>
                  </a:rPr>
                  <a:t> space</a:t>
                </a:r>
                <a:r>
                  <a:rPr lang="en-CA" sz="3200" dirty="0">
                    <a:solidFill>
                      <a:srgbClr val="0070C0"/>
                    </a:solidFill>
                    <a:cs typeface="Segoe UI Semibold" panose="020B0702040204020203" pitchFamily="34" charset="0"/>
                  </a:rPr>
                  <a:t> </a:t>
                </a:r>
                <a:r>
                  <a:rPr lang="en-CA" sz="3200" dirty="0">
                    <a:cs typeface="Segoe UI Semibold" panose="020B0702040204020203" pitchFamily="34" charset="0"/>
                  </a:rPr>
                  <a:t>instead of a metric space:</a:t>
                </a:r>
              </a:p>
              <a:p>
                <a:pPr lvl="1">
                  <a:buFontTx/>
                  <a:buChar char="-"/>
                </a:pPr>
                <a:r>
                  <a:rPr lang="en-CA" sz="2800" b="1" dirty="0">
                    <a:cs typeface="Segoe UI Semibold" panose="020B0702040204020203" pitchFamily="34" charset="0"/>
                  </a:rPr>
                  <a:t>fMRI data</a:t>
                </a:r>
                <a:r>
                  <a:rPr lang="en-CA" sz="2800" dirty="0">
                    <a:cs typeface="Segoe UI Semibold" panose="020B0702040204020203" pitchFamily="34" charset="0"/>
                  </a:rPr>
                  <a:t>: datapoints are brain regions, </a:t>
                </a:r>
                <a14:m>
                  <m:oMath xmlns:m="http://schemas.openxmlformats.org/officeDocument/2006/math">
                    <m:r>
                      <a:rPr lang="en-CA" sz="2800" b="0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𝑑</m:t>
                    </m:r>
                    <m:d>
                      <m:dPr>
                        <m:ctrlPr>
                          <a:rPr lang="en-CA" sz="28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dPr>
                      <m:e>
                        <m:r>
                          <a:rPr lang="en-CA" sz="28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𝑖</m:t>
                        </m:r>
                        <m:r>
                          <a:rPr lang="en-CA" sz="28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,</m:t>
                        </m:r>
                        <m:r>
                          <a:rPr lang="en-CA" sz="28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𝑗</m:t>
                        </m:r>
                      </m:e>
                    </m:d>
                    <m:r>
                      <a:rPr lang="en-CA" sz="2800" b="0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=1−</m:t>
                    </m:r>
                    <m:d>
                      <m:dPr>
                        <m:begChr m:val="|"/>
                        <m:endChr m:val="|"/>
                        <m:ctrlPr>
                          <a:rPr lang="en-CA" sz="28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dPr>
                      <m:e>
                        <m:r>
                          <a:rPr lang="en-CA" sz="28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𝑟</m:t>
                        </m:r>
                        <m:d>
                          <m:dPr>
                            <m:ctrlPr>
                              <a:rPr lang="en-CA" sz="2800" b="0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</m:ctrlPr>
                          </m:dPr>
                          <m:e>
                            <m:r>
                              <a:rPr lang="en-CA" sz="2800" b="0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𝑖</m:t>
                            </m:r>
                            <m:r>
                              <a:rPr lang="en-CA" sz="2800" b="0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,</m:t>
                            </m:r>
                            <m:r>
                              <a:rPr lang="en-CA" sz="2800" b="0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𝑗</m:t>
                            </m:r>
                          </m:e>
                        </m:d>
                      </m:e>
                    </m:d>
                  </m:oMath>
                </a14:m>
                <a:r>
                  <a:rPr lang="en-CA" sz="2800" dirty="0">
                    <a:cs typeface="Segoe UI Semibold" panose="020B0702040204020203" pitchFamily="34" charset="0"/>
                  </a:rPr>
                  <a:t> (dos Santos et al, 2026)</a:t>
                </a:r>
              </a:p>
              <a:p>
                <a:pPr lvl="1">
                  <a:buFontTx/>
                  <a:buChar char="-"/>
                </a:pPr>
                <a:endParaRPr lang="en-CA" sz="2800" dirty="0">
                  <a:cs typeface="Segoe UI Semibold" panose="020B0702040204020203" pitchFamily="34" charset="0"/>
                </a:endParaRPr>
              </a:p>
              <a:p>
                <a:pPr lvl="1">
                  <a:buFontTx/>
                  <a:buChar char="-"/>
                </a:pPr>
                <a:r>
                  <a:rPr lang="en-CA" sz="2800" b="1" dirty="0">
                    <a:cs typeface="Segoe UI Semibold" panose="020B0702040204020203" pitchFamily="34" charset="0"/>
                  </a:rPr>
                  <a:t>Text representation</a:t>
                </a:r>
                <a:r>
                  <a:rPr lang="en-CA" sz="2800" dirty="0">
                    <a:cs typeface="Segoe UI Semibold" panose="020B0702040204020203" pitchFamily="34" charset="0"/>
                  </a:rPr>
                  <a:t>: datapoints are sentences, </a:t>
                </a:r>
                <a14:m>
                  <m:oMath xmlns:m="http://schemas.openxmlformats.org/officeDocument/2006/math">
                    <m:r>
                      <a:rPr lang="en-CA" sz="2800" b="0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𝑑</m:t>
                    </m:r>
                    <m:d>
                      <m:dPr>
                        <m:ctrlPr>
                          <a:rPr lang="en-CA" sz="28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dPr>
                      <m:e>
                        <m:r>
                          <a:rPr lang="en-CA" sz="28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𝑖</m:t>
                        </m:r>
                        <m:r>
                          <a:rPr lang="en-CA" sz="28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,</m:t>
                        </m:r>
                        <m:r>
                          <a:rPr lang="en-CA" sz="28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𝑗</m:t>
                        </m:r>
                      </m:e>
                    </m:d>
                    <m:r>
                      <a:rPr lang="en-CA" sz="2800" b="0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=1−</m:t>
                    </m:r>
                    <m:f>
                      <m:fPr>
                        <m:ctrlPr>
                          <a:rPr lang="en-CA" sz="28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fPr>
                      <m:num>
                        <m:r>
                          <a:rPr lang="en-CA" sz="28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𝑥</m:t>
                        </m:r>
                        <m:r>
                          <a:rPr lang="en-CA" sz="28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⋅</m:t>
                        </m:r>
                        <m:r>
                          <a:rPr lang="en-CA" sz="28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𝑦</m:t>
                        </m:r>
                      </m:num>
                      <m:den>
                        <m:d>
                          <m:dPr>
                            <m:begChr m:val="|"/>
                            <m:endChr m:val="|"/>
                            <m:ctrlPr>
                              <a:rPr lang="en-CA" sz="2800" b="0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CA" sz="2800" b="0" i="1" smtClean="0">
                                    <a:latin typeface="Cambria Math" panose="02040503050406030204" pitchFamily="18" charset="0"/>
                                    <a:cs typeface="Segoe UI Semibold" panose="020B0702040204020203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CA" sz="2800" b="0" i="1" smtClean="0">
                                    <a:latin typeface="Cambria Math" panose="02040503050406030204" pitchFamily="18" charset="0"/>
                                    <a:cs typeface="Segoe UI Semibold" panose="020B0702040204020203" pitchFamily="34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  <m:d>
                          <m:dPr>
                            <m:begChr m:val="|"/>
                            <m:endChr m:val="|"/>
                            <m:ctrlPr>
                              <a:rPr lang="en-CA" sz="2800" b="0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CA" sz="2800" b="0" i="1" smtClean="0">
                                    <a:latin typeface="Cambria Math" panose="02040503050406030204" pitchFamily="18" charset="0"/>
                                    <a:cs typeface="Segoe UI Semibold" panose="020B0702040204020203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CA" sz="2800" b="0" i="1" smtClean="0">
                                    <a:latin typeface="Cambria Math" panose="02040503050406030204" pitchFamily="18" charset="0"/>
                                    <a:cs typeface="Segoe UI Semibold" panose="020B0702040204020203" pitchFamily="34" charset="0"/>
                                  </a:rPr>
                                  <m:t>𝑦</m:t>
                                </m:r>
                              </m:e>
                            </m:d>
                          </m:e>
                        </m:d>
                      </m:den>
                    </m:f>
                  </m:oMath>
                </a14:m>
                <a:r>
                  <a:rPr lang="en-CA" sz="2800" dirty="0">
                    <a:cs typeface="Segoe UI Semibold" panose="020B0702040204020203" pitchFamily="34" charset="0"/>
                  </a:rPr>
                  <a:t> (Zhu, 2013)</a:t>
                </a:r>
              </a:p>
              <a:p>
                <a:pPr lvl="1">
                  <a:buFontTx/>
                  <a:buChar char="-"/>
                </a:pPr>
                <a:endParaRPr lang="en-CA" sz="2800" dirty="0">
                  <a:cs typeface="Segoe UI Semibold" panose="020B0702040204020203" pitchFamily="34" charset="0"/>
                </a:endParaRPr>
              </a:p>
              <a:p>
                <a:pPr lvl="1">
                  <a:buFontTx/>
                  <a:buChar char="-"/>
                </a:pPr>
                <a:r>
                  <a:rPr lang="en-CA" sz="2800" b="1" dirty="0">
                    <a:cs typeface="Segoe UI Semibold" panose="020B0702040204020203" pitchFamily="34" charset="0"/>
                  </a:rPr>
                  <a:t>Robot trajectories</a:t>
                </a:r>
                <a:r>
                  <a:rPr lang="en-CA" sz="2800" dirty="0">
                    <a:cs typeface="Segoe UI Semibold" panose="020B0702040204020203" pitchFamily="34" charset="0"/>
                  </a:rPr>
                  <a:t>: datapoints are robots, </a:t>
                </a:r>
                <a14:m>
                  <m:oMath xmlns:m="http://schemas.openxmlformats.org/officeDocument/2006/math">
                    <m:r>
                      <a:rPr lang="en-CA" sz="2800" b="0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𝑑</m:t>
                    </m:r>
                    <m:d>
                      <m:dPr>
                        <m:ctrlPr>
                          <a:rPr lang="en-CA" sz="28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dPr>
                      <m:e>
                        <m:r>
                          <a:rPr lang="en-CA" sz="28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𝑖</m:t>
                        </m:r>
                        <m:r>
                          <a:rPr lang="en-CA" sz="28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,</m:t>
                        </m:r>
                        <m:r>
                          <a:rPr lang="en-CA" sz="28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𝑗</m:t>
                        </m:r>
                      </m:e>
                    </m:d>
                    <m:r>
                      <a:rPr lang="en-CA" sz="2800" b="0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=</m:t>
                    </m:r>
                    <m:r>
                      <a:rPr lang="en-CA" sz="2800" b="0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𝐷𝑇𝑊</m:t>
                    </m:r>
                    <m:r>
                      <a:rPr lang="en-CA" sz="2800" b="0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(</m:t>
                    </m:r>
                    <m:sSub>
                      <m:sSubPr>
                        <m:ctrlPr>
                          <a:rPr lang="en-CA" sz="28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sSubPr>
                      <m:e>
                        <m:r>
                          <a:rPr lang="en-CA" sz="28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𝑇</m:t>
                        </m:r>
                      </m:e>
                      <m:sub>
                        <m:r>
                          <a:rPr lang="en-CA" sz="28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𝑖</m:t>
                        </m:r>
                      </m:sub>
                    </m:sSub>
                    <m:r>
                      <a:rPr lang="en-CA" sz="2800" b="0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,</m:t>
                    </m:r>
                    <m:sSub>
                      <m:sSubPr>
                        <m:ctrlPr>
                          <a:rPr lang="en-CA" sz="28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sSubPr>
                      <m:e>
                        <m:r>
                          <a:rPr lang="en-CA" sz="28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𝑇</m:t>
                        </m:r>
                      </m:e>
                      <m:sub>
                        <m:r>
                          <a:rPr lang="en-CA" sz="28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𝑗</m:t>
                        </m:r>
                      </m:sub>
                    </m:sSub>
                    <m:r>
                      <a:rPr lang="en-CA" sz="2800" b="0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)</m:t>
                    </m:r>
                  </m:oMath>
                </a14:m>
                <a:r>
                  <a:rPr lang="en-CA" sz="2800" dirty="0">
                    <a:cs typeface="Segoe UI Semibold" panose="020B0702040204020203" pitchFamily="34" charset="0"/>
                  </a:rPr>
                  <a:t> </a:t>
                </a:r>
                <a:r>
                  <a:rPr lang="en-CA" sz="2800" dirty="0"/>
                  <a:t>(Perera-Lago et al., 2025)</a:t>
                </a:r>
                <a:endParaRPr lang="en-CA" sz="2800" dirty="0">
                  <a:cs typeface="Segoe UI Semibold" panose="020B0702040204020203" pitchFamily="34" charset="0"/>
                </a:endParaRPr>
              </a:p>
              <a:p>
                <a:pPr>
                  <a:buFontTx/>
                  <a:buChar char="-"/>
                </a:pPr>
                <a:endParaRPr lang="en-CA" sz="3200" dirty="0">
                  <a:cs typeface="Segoe UI Semibold" panose="020B0702040204020203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CE6B284-C544-055C-A946-8213740B5D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99216"/>
                <a:ext cx="10515600" cy="4777747"/>
              </a:xfrm>
              <a:blipFill>
                <a:blip r:embed="rId3"/>
                <a:stretch>
                  <a:fillRect l="-1507" t="-255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912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C8BB8-7549-AAC8-9F0D-26C1837F6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AE59B-92B7-F052-AA20-9DAFB8B4B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cs typeface="Segoe UI Bold" panose="020B0802040204020203" pitchFamily="34" charset="0"/>
              </a:rPr>
              <a:t>Non-metric setting</a:t>
            </a:r>
          </a:p>
        </p:txBody>
      </p:sp>
      <p:pic>
        <p:nvPicPr>
          <p:cNvPr id="4" name="PointsToDistanceMatrix_pt1">
            <a:hlinkClick r:id="" action="ppaction://media"/>
            <a:extLst>
              <a:ext uri="{FF2B5EF4-FFF2-40B4-BE49-F238E27FC236}">
                <a16:creationId xmlns:a16="http://schemas.microsoft.com/office/drawing/2014/main" id="{C38EE730-EB52-54B7-B29B-F993A803658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82876" y="1935105"/>
            <a:ext cx="8626247" cy="485226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0BB00-6163-2C4E-E89D-39F7DC0BD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9216"/>
            <a:ext cx="10515600" cy="47777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3400" b="1" dirty="0">
                <a:cs typeface="Segoe UI Semibold" panose="020B0702040204020203" pitchFamily="34" charset="0"/>
              </a:rPr>
              <a:t>Example: </a:t>
            </a:r>
            <a:r>
              <a:rPr lang="en-CA" sz="3400" dirty="0">
                <a:cs typeface="Segoe UI Semibold" panose="020B0702040204020203" pitchFamily="34" charset="0"/>
              </a:rPr>
              <a:t>data comes from metric, noise added to </a:t>
            </a:r>
            <a:r>
              <a:rPr lang="en-CA" sz="3400" b="1" dirty="0">
                <a:solidFill>
                  <a:srgbClr val="0070C0"/>
                </a:solidFill>
                <a:cs typeface="Segoe UI Semibold" panose="020B0702040204020203" pitchFamily="34" charset="0"/>
              </a:rPr>
              <a:t>distance matrix</a:t>
            </a:r>
            <a:endParaRPr lang="en-CA" sz="3400" b="1" i="1" dirty="0">
              <a:solidFill>
                <a:srgbClr val="0070C0"/>
              </a:solidFill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195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6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67FD7-E0AF-7F70-139D-35F59A1A3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ointsToDistanceMatrix_pt2">
            <a:hlinkClick r:id="" action="ppaction://media"/>
            <a:extLst>
              <a:ext uri="{FF2B5EF4-FFF2-40B4-BE49-F238E27FC236}">
                <a16:creationId xmlns:a16="http://schemas.microsoft.com/office/drawing/2014/main" id="{67470A33-0CF7-ADAC-7759-74A75AEEBC8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82875" y="1928927"/>
            <a:ext cx="8626247" cy="48522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8588F6-B9B5-C18B-6E7E-D2EB61187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cs typeface="Segoe UI Bold" panose="020B0802040204020203" pitchFamily="34" charset="0"/>
              </a:rPr>
              <a:t>Non-metric setting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9F373-172D-DA3B-22C3-0550FC3C6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9216"/>
            <a:ext cx="10515600" cy="47777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3400" b="1" dirty="0">
                <a:cs typeface="Segoe UI Semibold" panose="020B0702040204020203" pitchFamily="34" charset="0"/>
              </a:rPr>
              <a:t>Example: </a:t>
            </a:r>
            <a:r>
              <a:rPr lang="en-CA" sz="3400" dirty="0">
                <a:cs typeface="Segoe UI Semibold" panose="020B0702040204020203" pitchFamily="34" charset="0"/>
              </a:rPr>
              <a:t>data comes from metric, noise added to </a:t>
            </a:r>
            <a:r>
              <a:rPr lang="en-CA" sz="3400" b="1" dirty="0">
                <a:solidFill>
                  <a:srgbClr val="0070C0"/>
                </a:solidFill>
                <a:cs typeface="Segoe UI Semibold" panose="020B0702040204020203" pitchFamily="34" charset="0"/>
              </a:rPr>
              <a:t>distance matrix</a:t>
            </a:r>
            <a:endParaRPr lang="en-CA" sz="3400" b="1" i="1" dirty="0">
              <a:solidFill>
                <a:srgbClr val="0070C0"/>
              </a:solidFill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815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AFBE8-3570-308D-364D-FF20CB05C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77713-CA7D-9177-E5D5-7F3ABF616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+mn-lt"/>
                <a:cs typeface="Segoe UI Bold" panose="020B0802040204020203" pitchFamily="34" charset="0"/>
              </a:rPr>
              <a:t>Non-metric setting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816275-6765-F362-B25B-ADEBF01FFE50}"/>
              </a:ext>
            </a:extLst>
          </p:cNvPr>
          <p:cNvSpPr txBox="1"/>
          <p:nvPr/>
        </p:nvSpPr>
        <p:spPr>
          <a:xfrm>
            <a:off x="838200" y="6038817"/>
            <a:ext cx="107851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CA" sz="3200" dirty="0">
                <a:cs typeface="Segoe UI Semibold" panose="020B0702040204020203" pitchFamily="34" charset="0"/>
              </a:rPr>
              <a:t>We thus need to develop more </a:t>
            </a:r>
            <a:r>
              <a:rPr lang="en-CA" sz="3200" b="1" dirty="0">
                <a:solidFill>
                  <a:srgbClr val="0070C0"/>
                </a:solidFill>
                <a:cs typeface="Segoe UI Semibold" panose="020B0702040204020203" pitchFamily="34" charset="0"/>
              </a:rPr>
              <a:t>noise resistant </a:t>
            </a:r>
            <a:r>
              <a:rPr lang="en-CA" sz="3200" dirty="0">
                <a:cs typeface="Segoe UI Semibold" panose="020B0702040204020203" pitchFamily="34" charset="0"/>
              </a:rPr>
              <a:t>methods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8D2C4CC-0EF1-6EBC-F38D-596870FB84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" b="5490"/>
          <a:stretch>
            <a:fillRect/>
          </a:stretch>
        </p:blipFill>
        <p:spPr>
          <a:xfrm>
            <a:off x="6074229" y="1525543"/>
            <a:ext cx="5642617" cy="36452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AAA4F09-B709-1AF5-2D3D-84433DFBC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333" y="3987828"/>
            <a:ext cx="5239130" cy="12600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643B630-2C3A-37B5-0285-4C83EA15D99B}"/>
              </a:ext>
            </a:extLst>
          </p:cNvPr>
          <p:cNvSpPr txBox="1"/>
          <p:nvPr/>
        </p:nvSpPr>
        <p:spPr>
          <a:xfrm>
            <a:off x="7837714" y="5247872"/>
            <a:ext cx="26561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CA" sz="2400" dirty="0">
                <a:cs typeface="Segoe UI Semibold" panose="020B0702040204020203" pitchFamily="34" charset="0"/>
              </a:rPr>
              <a:t>Non-metric noise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180AD9-3719-DD01-FDAD-CBC3D8E9F1B4}"/>
              </a:ext>
            </a:extLst>
          </p:cNvPr>
          <p:cNvSpPr txBox="1"/>
          <p:nvPr/>
        </p:nvSpPr>
        <p:spPr>
          <a:xfrm>
            <a:off x="2240241" y="5247872"/>
            <a:ext cx="24406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CA" sz="2400" dirty="0">
                <a:cs typeface="Segoe UI Semibold" panose="020B0702040204020203" pitchFamily="34" charset="0"/>
              </a:rPr>
              <a:t>Metric noise</a:t>
            </a:r>
          </a:p>
        </p:txBody>
      </p:sp>
    </p:spTree>
    <p:extLst>
      <p:ext uri="{BB962C8B-B14F-4D97-AF65-F5344CB8AC3E}">
        <p14:creationId xmlns:p14="http://schemas.microsoft.com/office/powerpoint/2010/main" val="2348024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99BBF-A4D9-1C83-1AB3-16B4CD2B1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02936-C853-80A7-50C2-AD00EA293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+mn-lt"/>
                <a:cs typeface="Segoe UI Bold" panose="020B0802040204020203" pitchFamily="34" charset="0"/>
              </a:rPr>
              <a:t>Non-metric setting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2F7386-B657-1436-BDB5-F6916DBA42BC}"/>
              </a:ext>
            </a:extLst>
          </p:cNvPr>
          <p:cNvSpPr txBox="1"/>
          <p:nvPr/>
        </p:nvSpPr>
        <p:spPr>
          <a:xfrm>
            <a:off x="838200" y="1398300"/>
            <a:ext cx="107851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CA" sz="3200" dirty="0">
                <a:cs typeface="Segoe UI Semibold" panose="020B0702040204020203" pitchFamily="34" charset="0"/>
              </a:rPr>
              <a:t>Vietoris-Rips persistence is also </a:t>
            </a:r>
            <a:r>
              <a:rPr lang="en-CA" sz="3200" b="1" dirty="0">
                <a:solidFill>
                  <a:srgbClr val="0070C0"/>
                </a:solidFill>
                <a:cs typeface="Segoe UI Semibold" panose="020B0702040204020203" pitchFamily="34" charset="0"/>
              </a:rPr>
              <a:t>slow</a:t>
            </a:r>
            <a:r>
              <a:rPr lang="en-CA" sz="3200" dirty="0">
                <a:cs typeface="Segoe UI Semibold" panose="020B0702040204020203" pitchFamily="34" charset="0"/>
              </a:rPr>
              <a:t> on non-metric data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FB4B2C-1263-D804-F160-00112CFA16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467" y="1983075"/>
            <a:ext cx="6957066" cy="451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989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85757-4DAB-8DC3-B175-1614B99DD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E007E-9E84-7AEF-D13D-B700130C5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+mn-lt"/>
                <a:cs typeface="Segoe UI Bold" panose="020B0802040204020203" pitchFamily="34" charset="0"/>
              </a:rPr>
              <a:t>Non-metric setting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33AC1A-8762-0873-3C1F-F6C21475ABB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90180" y="1646351"/>
                <a:ext cx="2308654" cy="70143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groupChr>
                        <m:groupChrPr>
                          <m:chr m:val="→"/>
                          <m:pos m:val="bot"/>
                          <m:vertJc m:val="bot"/>
                          <m:ctrlPr>
                            <a:rPr lang="en-CA" sz="3200" b="1" i="1" smtClean="0"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</m:ctrlPr>
                        </m:groupChrPr>
                        <m:e>
                          <m:sSub>
                            <m:sSubPr>
                              <m:ctrlPr>
                                <a:rPr lang="en-CA" sz="3200" b="1" i="1" smtClean="0">
                                  <a:latin typeface="Cambria Math" panose="02040503050406030204" pitchFamily="18" charset="0"/>
                                  <a:cs typeface="Segoe UI Semibold" panose="020B0702040204020203" pitchFamily="34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"/>
                                </m:rPr>
                                <a:rPr lang="en-CA" sz="3200" b="1" i="1" smtClean="0">
                                  <a:latin typeface="Cambria Math" panose="02040503050406030204" pitchFamily="18" charset="0"/>
                                  <a:cs typeface="Segoe UI Semibold" panose="020B0702040204020203" pitchFamily="34" charset="0"/>
                                </a:rPr>
                                <m:t>𝑯</m:t>
                              </m:r>
                            </m:e>
                            <m:sub>
                              <m:r>
                                <m:rPr>
                                  <m:brk m:alnAt="2"/>
                                </m:rPr>
                                <a:rPr lang="en-CA" sz="3200" b="1" i="1" smtClean="0">
                                  <a:latin typeface="Cambria Math" panose="02040503050406030204" pitchFamily="18" charset="0"/>
                                  <a:cs typeface="Segoe UI Semibold" panose="020B0702040204020203" pitchFamily="34" charset="0"/>
                                </a:rPr>
                                <m:t>∗</m:t>
                              </m:r>
                            </m:sub>
                          </m:sSub>
                        </m:e>
                      </m:groupChr>
                      <m:r>
                        <a:rPr lang="en-CA" sz="3200" b="1" i="1" smtClean="0">
                          <a:latin typeface="Cambria Math" panose="02040503050406030204" pitchFamily="18" charset="0"/>
                          <a:cs typeface="Segoe UI Semibold" panose="020B0702040204020203" pitchFamily="34" charset="0"/>
                        </a:rPr>
                        <m:t>  </m:t>
                      </m:r>
                      <m:r>
                        <a:rPr lang="en-CA" sz="3200" b="1" i="1" smtClean="0">
                          <a:latin typeface="Cambria Math" panose="02040503050406030204" pitchFamily="18" charset="0"/>
                          <a:cs typeface="Segoe UI Semibold" panose="020B0702040204020203" pitchFamily="34" charset="0"/>
                        </a:rPr>
                        <m:t>𝑽𝒆𝒄</m:t>
                      </m:r>
                      <m:sSubSup>
                        <m:sSubSupPr>
                          <m:ctrlPr>
                            <a:rPr lang="en-CA" sz="3200" b="1" i="1" smtClean="0"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</m:ctrlPr>
                        </m:sSubSupPr>
                        <m:e>
                          <m:r>
                            <a:rPr lang="en-CA" sz="3200" b="1" i="1" smtClean="0"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𝒕</m:t>
                          </m:r>
                        </m:e>
                        <m:sub>
                          <m:r>
                            <a:rPr lang="en-CA" sz="3200" b="1" i="1" smtClean="0"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𝒌</m:t>
                          </m:r>
                        </m:sub>
                        <m:sup>
                          <m:r>
                            <a:rPr lang="en-CA" sz="3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ℝ</m:t>
                          </m:r>
                        </m:sup>
                      </m:sSubSup>
                      <m:r>
                        <a:rPr lang="en-CA" sz="3200" b="1" i="1" smtClean="0">
                          <a:latin typeface="Cambria Math" panose="02040503050406030204" pitchFamily="18" charset="0"/>
                          <a:cs typeface="Segoe UI Semibold" panose="020B0702040204020203" pitchFamily="34" charset="0"/>
                        </a:rPr>
                        <m:t> </m:t>
                      </m:r>
                    </m:oMath>
                  </m:oMathPara>
                </a14:m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endParaRPr lang="en-CA" sz="320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33AC1A-8762-0873-3C1F-F6C21475ABB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90180" y="1646351"/>
                <a:ext cx="2308654" cy="701434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9237AF7-DA6B-C44C-A928-D07AB67548F2}"/>
                  </a:ext>
                </a:extLst>
              </p:cNvPr>
              <p:cNvSpPr txBox="1"/>
              <p:nvPr/>
            </p:nvSpPr>
            <p:spPr>
              <a:xfrm>
                <a:off x="2757101" y="1715402"/>
                <a:ext cx="215471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CA" sz="3200" b="1" i="1" smtClean="0">
                          <a:latin typeface="Cambria Math" panose="02040503050406030204" pitchFamily="18" charset="0"/>
                          <a:cs typeface="Segoe UI Semibold" panose="020B0702040204020203" pitchFamily="34" charset="0"/>
                        </a:rPr>
                        <m:t>𝑺𝒆𝒎𝒊𝑴𝒆𝒕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9237AF7-DA6B-C44C-A928-D07AB67548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7101" y="1715402"/>
                <a:ext cx="2154710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ADF0724-0CC2-D1F6-889C-503CA47B77E3}"/>
                  </a:ext>
                </a:extLst>
              </p:cNvPr>
              <p:cNvSpPr txBox="1"/>
              <p:nvPr/>
            </p:nvSpPr>
            <p:spPr>
              <a:xfrm>
                <a:off x="4735470" y="1583857"/>
                <a:ext cx="2401845" cy="7639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groupChr>
                        <m:groupChrPr>
                          <m:chr m:val="→"/>
                          <m:pos m:val="bot"/>
                          <m:vertJc m:val="bot"/>
                          <m:ctrlPr>
                            <a:rPr lang="en-CA" sz="3200" b="1" i="1" smtClean="0"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CA" sz="3200" b="1" i="1" smtClean="0"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𝑽</m:t>
                          </m:r>
                          <m:r>
                            <m:rPr>
                              <m:brk m:alnAt="2"/>
                            </m:rPr>
                            <a:rPr lang="en-CA" sz="3200" b="1" i="1" smtClean="0"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𝑹</m:t>
                          </m:r>
                        </m:e>
                      </m:groupChr>
                      <m:r>
                        <a:rPr lang="en-CA" sz="3200" b="1" i="1" smtClean="0">
                          <a:latin typeface="Cambria Math" panose="02040503050406030204" pitchFamily="18" charset="0"/>
                          <a:cs typeface="Segoe UI Semibold" panose="020B0702040204020203" pitchFamily="34" charset="0"/>
                        </a:rPr>
                        <m:t>  </m:t>
                      </m:r>
                      <m:r>
                        <a:rPr lang="en-CA" sz="3200" b="1" i="1" smtClean="0">
                          <a:latin typeface="Cambria Math" panose="02040503050406030204" pitchFamily="18" charset="0"/>
                          <a:cs typeface="Segoe UI Semibold" panose="020B0702040204020203" pitchFamily="34" charset="0"/>
                        </a:rPr>
                        <m:t>𝒔𝑪𝒑</m:t>
                      </m:r>
                      <m:sSup>
                        <m:sSupPr>
                          <m:ctrlPr>
                            <a:rPr lang="en-CA" sz="3200" b="1" i="1" smtClean="0"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</m:ctrlPr>
                        </m:sSupPr>
                        <m:e>
                          <m:r>
                            <a:rPr lang="en-CA" sz="3200" b="1" i="1" smtClean="0"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𝒙</m:t>
                          </m:r>
                        </m:e>
                        <m:sup>
                          <m:r>
                            <a:rPr lang="en-CA" sz="3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ℝ</m:t>
                          </m:r>
                        </m:sup>
                      </m:sSup>
                      <m:r>
                        <a:rPr lang="en-CA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Segoe UI Semibold" panose="020B0702040204020203" pitchFamily="34" charset="0"/>
                        </a:rPr>
                        <m:t> 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ADF0724-0CC2-D1F6-889C-503CA47B77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5470" y="1583857"/>
                <a:ext cx="2401845" cy="76392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AE5A989F-C3A6-90B3-B811-7A7E797D5C46}"/>
              </a:ext>
            </a:extLst>
          </p:cNvPr>
          <p:cNvGrpSpPr/>
          <p:nvPr/>
        </p:nvGrpSpPr>
        <p:grpSpPr>
          <a:xfrm>
            <a:off x="1434284" y="2829175"/>
            <a:ext cx="9004215" cy="783120"/>
            <a:chOff x="1395541" y="2347784"/>
            <a:chExt cx="9004215" cy="78312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Content Placeholder 2">
                  <a:extLst>
                    <a:ext uri="{FF2B5EF4-FFF2-40B4-BE49-F238E27FC236}">
                      <a16:creationId xmlns:a16="http://schemas.microsoft.com/office/drawing/2014/main" id="{274FD38F-53D4-285F-204B-EF0CF1567FC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091102" y="2429470"/>
                  <a:ext cx="2308654" cy="701434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rm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Font typeface="Arial" panose="020B0604020202020204" pitchFamily="34" charset="0"/>
                    <a:buNone/>
                  </a:pPr>
                  <a14:m>
                    <m:oMathPara xmlns:m="http://schemas.openxmlformats.org/officeDocument/2006/math">
                      <m:oMath>
                        <m:groupChr>
                          <m:groupChrPr>
                            <m:chr m:val="→"/>
                            <m:pos m:val="bot"/>
                            <m:vertJc m:val="bot"/>
                            <m:ctrlP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</m:ctrlPr>
                          </m:groupChrPr>
                          <m:e>
                            <m:sSub>
                              <m:sSubPr>
                                <m:ctrlPr>
                                  <a:rPr lang="en-CA" sz="3200" b="1" i="1" smtClean="0">
                                    <a:latin typeface="Cambria Math" panose="02040503050406030204" pitchFamily="18" charset="0"/>
                                    <a:cs typeface="Segoe UI Semibold" panose="020B0702040204020203" pitchFamily="34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brk m:alnAt="2"/>
                                  </m:rPr>
                                  <a:rPr lang="en-CA" sz="3200" b="1" i="1" smtClean="0">
                                    <a:latin typeface="Cambria Math" panose="02040503050406030204" pitchFamily="18" charset="0"/>
                                    <a:cs typeface="Segoe UI Semibold" panose="020B0702040204020203" pitchFamily="34" charset="0"/>
                                  </a:rPr>
                                  <m:t>𝑯</m:t>
                                </m:r>
                              </m:e>
                              <m:sub>
                                <m:r>
                                  <m:rPr>
                                    <m:brk m:alnAt="2"/>
                                  </m:rPr>
                                  <a:rPr lang="en-CA" sz="3200" b="1" i="1" smtClean="0">
                                    <a:latin typeface="Cambria Math" panose="02040503050406030204" pitchFamily="18" charset="0"/>
                                    <a:cs typeface="Segoe UI Semibold" panose="020B0702040204020203" pitchFamily="34" charset="0"/>
                                  </a:rPr>
                                  <m:t>∗</m:t>
                                </m:r>
                              </m:sub>
                            </m:sSub>
                          </m:e>
                        </m:groupChr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  </m:t>
                        </m:r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𝑽𝒆𝒄</m:t>
                        </m:r>
                        <m:sSubSup>
                          <m:sSubSupPr>
                            <m:ctrlP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</m:ctrlPr>
                          </m:sSubSupPr>
                          <m:e>
                            <m: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𝒕</m:t>
                            </m:r>
                          </m:e>
                          <m:sub>
                            <m: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𝒌</m:t>
                            </m:r>
                          </m:sub>
                          <m:sup>
                            <m:r>
                              <a:rPr lang="en-CA" sz="3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ℝ</m:t>
                            </m:r>
                          </m:sup>
                        </m:sSubSup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 </m:t>
                        </m:r>
                      </m:oMath>
                    </m:oMathPara>
                  </a14:m>
                  <a:endPara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endParaRPr>
                </a:p>
                <a:p>
                  <a:pPr marL="0" indent="0">
                    <a:buFont typeface="Arial" panose="020B0604020202020204" pitchFamily="34" charset="0"/>
                    <a:buNone/>
                  </a:pPr>
                  <a:endPara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endParaRPr>
                </a:p>
                <a:p>
                  <a:pPr marL="0" indent="0">
                    <a:buFont typeface="Arial" panose="020B0604020202020204" pitchFamily="34" charset="0"/>
                    <a:buNone/>
                  </a:pPr>
                  <a:endPara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endParaRPr>
                </a:p>
                <a:p>
                  <a:pPr marL="0" indent="0">
                    <a:buFont typeface="Arial" panose="020B0604020202020204" pitchFamily="34" charset="0"/>
                    <a:buNone/>
                  </a:pPr>
                  <a:endPara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endParaRPr>
                </a:p>
                <a:p>
                  <a:pPr marL="0" indent="0">
                    <a:buFont typeface="Arial" panose="020B0604020202020204" pitchFamily="34" charset="0"/>
                    <a:buNone/>
                  </a:pPr>
                  <a:endPara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endParaRPr>
                </a:p>
                <a:p>
                  <a:pPr marL="0" indent="0">
                    <a:buFont typeface="Arial" panose="020B0604020202020204" pitchFamily="34" charset="0"/>
                    <a:buNone/>
                  </a:pPr>
                  <a:endPara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endParaRPr>
                </a:p>
                <a:p>
                  <a:pPr marL="0" indent="0">
                    <a:buFont typeface="Arial" panose="020B0604020202020204" pitchFamily="34" charset="0"/>
                    <a:buNone/>
                  </a:pPr>
                  <a:endPara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endParaRPr>
                </a:p>
                <a:p>
                  <a:pPr marL="0" indent="0">
                    <a:buFont typeface="Arial" panose="020B0604020202020204" pitchFamily="34" charset="0"/>
                    <a:buNone/>
                  </a:pPr>
                  <a:endParaRPr lang="en-CA" sz="3200" b="1" dirty="0">
                    <a:latin typeface="Segoe UI Semibold" panose="020B0702040204020203" pitchFamily="34" charset="0"/>
                    <a:cs typeface="Segoe UI Semibold" panose="020B0702040204020203" pitchFamily="34" charset="0"/>
                  </a:endParaRPr>
                </a:p>
              </p:txBody>
            </p:sp>
          </mc:Choice>
          <mc:Fallback xmlns="">
            <p:sp>
              <p:nvSpPr>
                <p:cNvPr id="12" name="Content Placeholder 2">
                  <a:extLst>
                    <a:ext uri="{FF2B5EF4-FFF2-40B4-BE49-F238E27FC236}">
                      <a16:creationId xmlns:a16="http://schemas.microsoft.com/office/drawing/2014/main" id="{274FD38F-53D4-285F-204B-EF0CF1567FC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91102" y="2429470"/>
                  <a:ext cx="2308654" cy="70143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5138BDD9-042D-ED7E-9558-70427FCA3C72}"/>
                    </a:ext>
                  </a:extLst>
                </p:cNvPr>
                <p:cNvSpPr txBox="1"/>
                <p:nvPr/>
              </p:nvSpPr>
              <p:spPr>
                <a:xfrm>
                  <a:off x="1395541" y="2487800"/>
                  <a:ext cx="2154710" cy="584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𝑺𝒆𝒎𝒊𝑴𝒆𝒕</m:t>
                        </m:r>
                      </m:oMath>
                    </m:oMathPara>
                  </a14:m>
                  <a:endParaRPr lang="en-CA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5138BDD9-042D-ED7E-9558-70427FCA3C7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95541" y="2487800"/>
                  <a:ext cx="2154710" cy="58477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B3E1561D-48CA-3A1D-AE26-7659225E79EB}"/>
                    </a:ext>
                  </a:extLst>
                </p:cNvPr>
                <p:cNvSpPr txBox="1"/>
                <p:nvPr/>
              </p:nvSpPr>
              <p:spPr>
                <a:xfrm>
                  <a:off x="5689257" y="2347784"/>
                  <a:ext cx="2401845" cy="77373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groupChr>
                          <m:groupChrPr>
                            <m:chr m:val="→"/>
                            <m:pos m:val="bot"/>
                            <m:vertJc m:val="bot"/>
                            <m:ctrlP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</m:ctrlPr>
                          </m:groupChrPr>
                          <m:e>
                            <m:r>
                              <m:rPr>
                                <m:brk m:alnAt="2"/>
                              </m:rP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𝒄</m:t>
                            </m:r>
                            <m:r>
                              <m:rPr>
                                <m:brk m:alnAt="2"/>
                              </m:rP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𝒍</m:t>
                            </m:r>
                            <m:r>
                              <m:rPr>
                                <m:brk m:alnAt="2"/>
                              </m:rP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𝒊</m:t>
                            </m:r>
                            <m:r>
                              <m:rPr>
                                <m:brk m:alnAt="2"/>
                              </m:rP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𝒒</m:t>
                            </m:r>
                            <m:r>
                              <m:rPr>
                                <m:brk m:alnAt="2"/>
                              </m:rP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𝒖</m:t>
                            </m:r>
                            <m:r>
                              <m:rPr>
                                <m:brk m:alnAt="2"/>
                              </m:rP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𝒆</m:t>
                            </m:r>
                          </m:e>
                        </m:groupChr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  </m:t>
                        </m:r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𝒔𝑪𝒑</m:t>
                        </m:r>
                        <m:sSup>
                          <m:sSupPr>
                            <m:ctrlP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</m:ctrlPr>
                          </m:sSupPr>
                          <m:e>
                            <m: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CA" sz="3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ℝ</m:t>
                            </m:r>
                          </m:sup>
                        </m:sSup>
                        <m:r>
                          <a:rPr lang="en-CA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Segoe UI Semibold" panose="020B0702040204020203" pitchFamily="34" charset="0"/>
                          </a:rPr>
                          <m:t> </m:t>
                        </m:r>
                      </m:oMath>
                    </m:oMathPara>
                  </a14:m>
                  <a:endParaRPr lang="en-CA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B3E1561D-48CA-3A1D-AE26-7659225E79E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89257" y="2347784"/>
                  <a:ext cx="2401845" cy="773738"/>
                </a:xfrm>
                <a:prstGeom prst="rect">
                  <a:avLst/>
                </a:prstGeom>
                <a:blipFill>
                  <a:blip r:embed="rId7"/>
                  <a:stretch>
                    <a:fillRect r="-761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CF980445-2FE9-FBCF-F179-D5E7D26AEB2A}"/>
                    </a:ext>
                  </a:extLst>
                </p:cNvPr>
                <p:cNvSpPr txBox="1"/>
                <p:nvPr/>
              </p:nvSpPr>
              <p:spPr>
                <a:xfrm>
                  <a:off x="3334008" y="2478951"/>
                  <a:ext cx="2401845" cy="59362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→ </m:t>
                        </m:r>
                        <m:r>
                          <a:rPr lang="en-CA" sz="3200" b="1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𝑮𝒓𝒂𝒑</m:t>
                        </m:r>
                        <m:sSup>
                          <m:sSupPr>
                            <m:ctrlP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</m:ctrlPr>
                          </m:sSupPr>
                          <m:e>
                            <m:r>
                              <a:rPr lang="en-CA" sz="3200" b="1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𝒉</m:t>
                            </m:r>
                          </m:e>
                          <m:sup>
                            <m:r>
                              <a:rPr lang="en-CA" sz="3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ℝ</m:t>
                            </m:r>
                          </m:sup>
                        </m:sSup>
                        <m:r>
                          <a:rPr lang="en-CA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Segoe UI Semibold" panose="020B0702040204020203" pitchFamily="34" charset="0"/>
                          </a:rPr>
                          <m:t> </m:t>
                        </m:r>
                      </m:oMath>
                    </m:oMathPara>
                  </a14:m>
                  <a:endParaRPr lang="en-CA" dirty="0"/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CF980445-2FE9-FBCF-F179-D5E7D26AEB2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34008" y="2478951"/>
                  <a:ext cx="2401845" cy="593624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6" name="Connector: Curved 25">
            <a:extLst>
              <a:ext uri="{FF2B5EF4-FFF2-40B4-BE49-F238E27FC236}">
                <a16:creationId xmlns:a16="http://schemas.microsoft.com/office/drawing/2014/main" id="{3047F31C-4FB4-133C-74F0-BAD9C918C834}"/>
              </a:ext>
            </a:extLst>
          </p:cNvPr>
          <p:cNvCxnSpPr>
            <a:cxnSpLocks/>
            <a:stCxn id="17" idx="2"/>
            <a:endCxn id="12" idx="2"/>
          </p:cNvCxnSpPr>
          <p:nvPr/>
        </p:nvCxnSpPr>
        <p:spPr>
          <a:xfrm rot="16200000" flipH="1">
            <a:off x="6899759" y="1227881"/>
            <a:ext cx="58329" cy="4710498"/>
          </a:xfrm>
          <a:prstGeom prst="curvedConnector3">
            <a:avLst>
              <a:gd name="adj1" fmla="val 1085083"/>
            </a:avLst>
          </a:prstGeom>
          <a:ln w="28575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77228963-D870-EC61-BCDC-1D3B883981DC}"/>
              </a:ext>
            </a:extLst>
          </p:cNvPr>
          <p:cNvSpPr txBox="1"/>
          <p:nvPr/>
        </p:nvSpPr>
        <p:spPr>
          <a:xfrm>
            <a:off x="5572303" y="4263078"/>
            <a:ext cx="3130024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CA" sz="2800" b="1" dirty="0">
                <a:solidFill>
                  <a:srgbClr val="0070C0"/>
                </a:solidFill>
              </a:rPr>
              <a:t>Discrete Homology</a:t>
            </a:r>
          </a:p>
        </p:txBody>
      </p:sp>
    </p:spTree>
    <p:extLst>
      <p:ext uri="{BB962C8B-B14F-4D97-AF65-F5344CB8AC3E}">
        <p14:creationId xmlns:p14="http://schemas.microsoft.com/office/powerpoint/2010/main" val="3396857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11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C44DD-4F38-BD68-9E83-E0B14EF67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8E757-33EE-422F-17F7-3598DCC29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cs typeface="Segoe UI Bold" panose="020B0802040204020203" pitchFamily="34" charset="0"/>
              </a:rPr>
              <a:t>DH vs Rips filtration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346F8E6-4595-1704-FAC4-3DCD431628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99214"/>
                <a:ext cx="10515600" cy="4995407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CA" sz="3200" dirty="0">
                    <a:cs typeface="Segoe UI Semibold" panose="020B0702040204020203" pitchFamily="34" charset="0"/>
                  </a:rPr>
                  <a:t>Starting with a perfect circle, add noise in two ways:</a:t>
                </a:r>
              </a:p>
              <a:p>
                <a:pPr marL="0" indent="0">
                  <a:buNone/>
                </a:pPr>
                <a:endParaRPr lang="en-CA" sz="3200" dirty="0"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r>
                  <a:rPr lang="en-CA" sz="3200" b="1" dirty="0">
                    <a:cs typeface="Segoe UI Bold" panose="020B0802040204020203" pitchFamily="34" charset="0"/>
                  </a:rPr>
                  <a:t>Method 1 (metric preserving): </a:t>
                </a:r>
                <a:r>
                  <a:rPr lang="en-CA" sz="3200" dirty="0">
                    <a:cs typeface="Segoe UI Semibold" panose="020B0702040204020203" pitchFamily="34" charset="0"/>
                  </a:rPr>
                  <a:t>randomly move points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CA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sSupPr>
                      <m:e>
                        <m:r>
                          <a:rPr lang="en-CA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Segoe UI Semibold" panose="020B0702040204020203" pitchFamily="34" charset="0"/>
                          </a:rPr>
                          <m:t>ℝ</m:t>
                        </m:r>
                      </m:e>
                      <m:sup>
                        <m:r>
                          <a:rPr lang="en-CA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Segoe UI Semibold" panose="020B0702040204020203" pitchFamily="34" charset="0"/>
                          </a:rPr>
                          <m:t>2</m:t>
                        </m:r>
                      </m:sup>
                    </m:sSup>
                  </m:oMath>
                </a14:m>
                <a:endParaRPr lang="en-CA" sz="3200" dirty="0"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endParaRPr lang="en-CA" sz="3200" dirty="0"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r>
                  <a:rPr lang="en-CA" sz="3200" b="1" dirty="0">
                    <a:cs typeface="Segoe UI Bold" panose="020B0802040204020203" pitchFamily="34" charset="0"/>
                  </a:rPr>
                  <a:t>Method 2 (not metric preserving): </a:t>
                </a:r>
                <a:r>
                  <a:rPr lang="en-CA" sz="3200" dirty="0">
                    <a:cs typeface="Segoe UI Semibold" panose="020B0702040204020203" pitchFamily="34" charset="0"/>
                  </a:rPr>
                  <a:t>randomly change the distance matrix </a:t>
                </a:r>
              </a:p>
              <a:p>
                <a:pPr marL="0" indent="0">
                  <a:buNone/>
                </a:pPr>
                <a:endParaRPr lang="en-CA" sz="3200" b="1" dirty="0"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endParaRPr lang="en-CA" sz="3200" b="1" dirty="0">
                  <a:cs typeface="Segoe UI Semibold" panose="020B0702040204020203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346F8E6-4595-1704-FAC4-3DCD431628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99214"/>
                <a:ext cx="10515600" cy="4995407"/>
              </a:xfrm>
              <a:blipFill>
                <a:blip r:embed="rId3"/>
                <a:stretch>
                  <a:fillRect l="-1507" t="-244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5445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95915-74A0-D5F5-F364-28A41D0A7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9659D-507B-C5E0-8E93-C5F9AEDEA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+mn-lt"/>
                <a:cs typeface="Segoe UI Bold" panose="020B0802040204020203" pitchFamily="34" charset="0"/>
              </a:rPr>
              <a:t>DH vs Rips filtration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370CE33-AD04-6CEC-59CA-41C0D2CCC310}"/>
              </a:ext>
            </a:extLst>
          </p:cNvPr>
          <p:cNvGrpSpPr/>
          <p:nvPr/>
        </p:nvGrpSpPr>
        <p:grpSpPr>
          <a:xfrm>
            <a:off x="638488" y="2756972"/>
            <a:ext cx="5069912" cy="3423824"/>
            <a:chOff x="397531" y="2756972"/>
            <a:chExt cx="5069912" cy="3423824"/>
          </a:xfrm>
        </p:grpSpPr>
        <p:pic>
          <p:nvPicPr>
            <p:cNvPr id="7" name="Picture 6" descr="A graph of a graph with a red line and blue line&#10;&#10;AI-generated content may be incorrect.">
              <a:extLst>
                <a:ext uri="{FF2B5EF4-FFF2-40B4-BE49-F238E27FC236}">
                  <a16:creationId xmlns:a16="http://schemas.microsoft.com/office/drawing/2014/main" id="{B481E2F0-AB31-21D6-06C4-8FC270211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7531" y="2756972"/>
              <a:ext cx="5069912" cy="3379941"/>
            </a:xfrm>
            <a:prstGeom prst="rect">
              <a:avLst/>
            </a:prstGeom>
          </p:spPr>
        </p:pic>
        <p:pic>
          <p:nvPicPr>
            <p:cNvPr id="8" name="Picture 7" descr="A graph of a graph with red and blue lines&#10;&#10;AI-generated content may be incorrect.">
              <a:extLst>
                <a:ext uri="{FF2B5EF4-FFF2-40B4-BE49-F238E27FC236}">
                  <a16:creationId xmlns:a16="http://schemas.microsoft.com/office/drawing/2014/main" id="{68D23D51-3F06-94E7-27A3-D8937960F3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6340"/>
            <a:stretch>
              <a:fillRect/>
            </a:stretch>
          </p:blipFill>
          <p:spPr>
            <a:xfrm>
              <a:off x="407782" y="2800855"/>
              <a:ext cx="185559" cy="3379941"/>
            </a:xfrm>
            <a:prstGeom prst="rect">
              <a:avLst/>
            </a:prstGeom>
          </p:spPr>
        </p:pic>
      </p:grpSp>
      <p:pic>
        <p:nvPicPr>
          <p:cNvPr id="9" name="Picture 8" descr="A graph of a graph with red and blue lines&#10;&#10;AI-generated content may be incorrect.">
            <a:extLst>
              <a:ext uri="{FF2B5EF4-FFF2-40B4-BE49-F238E27FC236}">
                <a16:creationId xmlns:a16="http://schemas.microsoft.com/office/drawing/2014/main" id="{8FB0B145-A0D6-7FF7-186E-E337A24BCA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654" y="2756972"/>
            <a:ext cx="5069912" cy="337994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99FFEC7-8C0D-5D80-19A0-F4C3291A77CC}"/>
              </a:ext>
            </a:extLst>
          </p:cNvPr>
          <p:cNvSpPr txBox="1"/>
          <p:nvPr/>
        </p:nvSpPr>
        <p:spPr>
          <a:xfrm>
            <a:off x="2130069" y="2172197"/>
            <a:ext cx="20867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3200" b="1" dirty="0">
                <a:cs typeface="Segoe UI Semibold" panose="020B0702040204020203" pitchFamily="34" charset="0"/>
              </a:rPr>
              <a:t>Method 1</a:t>
            </a:r>
            <a:endParaRPr lang="en-CA" sz="3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D189C5-F4D4-789B-0B82-A07A1837BD9B}"/>
              </a:ext>
            </a:extLst>
          </p:cNvPr>
          <p:cNvSpPr txBox="1"/>
          <p:nvPr/>
        </p:nvSpPr>
        <p:spPr>
          <a:xfrm>
            <a:off x="8222906" y="2172196"/>
            <a:ext cx="20867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3200" b="1" dirty="0">
                <a:cs typeface="Segoe UI Semibold" panose="020B0702040204020203" pitchFamily="34" charset="0"/>
              </a:rPr>
              <a:t>Method 2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427248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ED780-77AE-3601-A084-223B8B39C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F47E2-A0D5-9AFB-7E2E-2D75F31F8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cs typeface="Segoe UI Bold" panose="020B0802040204020203" pitchFamily="34" charset="0"/>
              </a:rPr>
              <a:t>DH vs Rips filtration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1FB92-5266-7190-44C9-E69A3C1A6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9215"/>
            <a:ext cx="10515600" cy="6396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A" sz="3200" dirty="0">
                <a:cs typeface="Segoe UI Semibold" panose="020B0702040204020203" pitchFamily="34" charset="0"/>
              </a:rPr>
              <a:t>Under method 2:</a:t>
            </a:r>
          </a:p>
          <a:p>
            <a:pPr marL="0" indent="0">
              <a:buNone/>
            </a:pPr>
            <a:r>
              <a:rPr lang="en-CA" sz="3200" dirty="0">
                <a:cs typeface="Segoe UI Semibold" panose="020B0702040204020203" pitchFamily="34" charset="0"/>
              </a:rPr>
              <a:t> </a:t>
            </a:r>
          </a:p>
          <a:p>
            <a:pPr marL="0" indent="0">
              <a:buNone/>
            </a:pPr>
            <a:endParaRPr lang="en-CA" sz="3200" dirty="0">
              <a:cs typeface="Segoe UI Semibold" panose="020B0702040204020203" pitchFamily="34" charset="0"/>
            </a:endParaRPr>
          </a:p>
          <a:p>
            <a:pPr marL="0" indent="0">
              <a:buNone/>
            </a:pPr>
            <a:endParaRPr lang="en-CA" sz="3200" dirty="0">
              <a:cs typeface="Segoe UI Semibold" panose="020B0702040204020203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F32D014-6036-6013-D9BA-721709E9555A}"/>
              </a:ext>
            </a:extLst>
          </p:cNvPr>
          <p:cNvSpPr txBox="1">
            <a:spLocks/>
          </p:cNvSpPr>
          <p:nvPr/>
        </p:nvSpPr>
        <p:spPr>
          <a:xfrm>
            <a:off x="1086434" y="5669999"/>
            <a:ext cx="4010799" cy="6396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200" dirty="0">
                <a:cs typeface="Segoe UI Semibold" panose="020B0702040204020203" pitchFamily="34" charset="0"/>
              </a:rPr>
              <a:t>Simplicial homology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sz="3200" dirty="0">
                <a:cs typeface="Segoe UI Semibold" panose="020B0702040204020203" pitchFamily="34" charset="0"/>
              </a:rPr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CA" sz="3200" dirty="0">
              <a:cs typeface="Segoe UI Semibold" panose="020B0702040204020203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CA" sz="3200" dirty="0">
              <a:cs typeface="Segoe UI Semibold" panose="020B0702040204020203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8E1A9D-195A-F40F-0BC9-6F83F9E858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195"/>
          <a:stretch>
            <a:fillRect/>
          </a:stretch>
        </p:blipFill>
        <p:spPr>
          <a:xfrm>
            <a:off x="600707" y="2233474"/>
            <a:ext cx="5155248" cy="334077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137EBF8-21E5-4AB2-F773-F6C583F762B6}"/>
              </a:ext>
            </a:extLst>
          </p:cNvPr>
          <p:cNvSpPr txBox="1">
            <a:spLocks/>
          </p:cNvSpPr>
          <p:nvPr/>
        </p:nvSpPr>
        <p:spPr>
          <a:xfrm>
            <a:off x="7440758" y="5669999"/>
            <a:ext cx="3785355" cy="6396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3200" dirty="0">
                <a:cs typeface="Segoe UI Semibold" panose="020B0702040204020203" pitchFamily="34" charset="0"/>
              </a:rPr>
              <a:t>Discrete homology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sz="3200" dirty="0">
                <a:cs typeface="Segoe UI Semibold" panose="020B0702040204020203" pitchFamily="34" charset="0"/>
              </a:rPr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CA" sz="3200" dirty="0">
              <a:cs typeface="Segoe UI Semibold" panose="020B0702040204020203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CA" sz="3200" dirty="0">
              <a:cs typeface="Segoe UI Semibold" panose="020B0702040204020203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8DFD4E8-CA1E-EA51-86F1-C951B89AD73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6543"/>
          <a:stretch>
            <a:fillRect/>
          </a:stretch>
        </p:blipFill>
        <p:spPr>
          <a:xfrm>
            <a:off x="6168337" y="4424235"/>
            <a:ext cx="5637123" cy="113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28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8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F324B-6E39-8274-48DF-557663B9C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E5D54-7234-209E-3B9F-D69EBF9B1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cs typeface="Segoe UI Bold" panose="020B0802040204020203" pitchFamily="34" charset="0"/>
              </a:rPr>
              <a:t>DH vs Rips filtration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0727560-BB9A-BC0F-0A6D-D20425E0138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99214"/>
                <a:ext cx="10515600" cy="4995407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CA" sz="3200" b="1" dirty="0">
                    <a:cs typeface="Segoe UI Semibold" panose="020B0702040204020203" pitchFamily="34" charset="0"/>
                  </a:rPr>
                  <a:t>Why is discrete homology better?</a:t>
                </a:r>
              </a:p>
              <a:p>
                <a:pPr marL="0" indent="0">
                  <a:buNone/>
                </a:pPr>
                <a:endParaRPr lang="en-CA" sz="3200" b="1" dirty="0"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r>
                  <a:rPr lang="en-CA" sz="3200" dirty="0">
                    <a:cs typeface="Segoe UI Semibold" panose="020B0702040204020203" pitchFamily="34" charset="0"/>
                  </a:rPr>
                  <a:t>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32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sSubPr>
                      <m:e>
                        <m:r>
                          <a:rPr lang="en-CA" sz="32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𝐻</m:t>
                        </m:r>
                      </m:e>
                      <m:sub>
                        <m:r>
                          <a:rPr lang="en-CA" sz="32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CA" sz="3200" dirty="0">
                    <a:cs typeface="Segoe UI Semibold" panose="020B0702040204020203" pitchFamily="34" charset="0"/>
                  </a:rPr>
                  <a:t>discrete homology fills in all </a:t>
                </a:r>
                <a:r>
                  <a:rPr lang="en-CA" sz="3200" b="1" dirty="0">
                    <a:solidFill>
                      <a:srgbClr val="0070C0"/>
                    </a:solidFill>
                    <a:cs typeface="Segoe UI Semibold" panose="020B0702040204020203" pitchFamily="34" charset="0"/>
                  </a:rPr>
                  <a:t>three cycles </a:t>
                </a:r>
                <a:r>
                  <a:rPr lang="en-CA" sz="3200" dirty="0">
                    <a:cs typeface="Segoe UI Semibold" panose="020B0702040204020203" pitchFamily="34" charset="0"/>
                  </a:rPr>
                  <a:t>and all </a:t>
                </a:r>
                <a:r>
                  <a:rPr lang="en-CA" sz="3200" b="1" dirty="0">
                    <a:solidFill>
                      <a:srgbClr val="0070C0"/>
                    </a:solidFill>
                    <a:cs typeface="Segoe UI Semibold" panose="020B0702040204020203" pitchFamily="34" charset="0"/>
                  </a:rPr>
                  <a:t>four cycles</a:t>
                </a:r>
              </a:p>
              <a:p>
                <a:pPr marL="0" indent="0">
                  <a:buNone/>
                </a:pPr>
                <a:endParaRPr lang="en-CA" sz="3200" b="1" dirty="0">
                  <a:solidFill>
                    <a:srgbClr val="0070C0"/>
                  </a:solidFill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r>
                  <a:rPr lang="en-CA" sz="3200" dirty="0">
                    <a:cs typeface="Segoe UI Semibold" panose="020B0702040204020203" pitchFamily="34" charset="0"/>
                  </a:rPr>
                  <a:t>Simplicial homology of VR fills in all </a:t>
                </a:r>
                <a:r>
                  <a:rPr lang="en-CA" sz="3200" b="1" dirty="0">
                    <a:solidFill>
                      <a:srgbClr val="0070C0"/>
                    </a:solidFill>
                    <a:cs typeface="Segoe UI Semibold" panose="020B0702040204020203" pitchFamily="34" charset="0"/>
                  </a:rPr>
                  <a:t>three cycles</a:t>
                </a:r>
                <a:r>
                  <a:rPr lang="en-CA" sz="3200" dirty="0">
                    <a:cs typeface="Segoe UI Semibold" panose="020B0702040204020203" pitchFamily="34" charset="0"/>
                  </a:rPr>
                  <a:t>, sees </a:t>
                </a:r>
                <a:r>
                  <a:rPr lang="en-CA" sz="3200" b="1" dirty="0">
                    <a:solidFill>
                      <a:srgbClr val="0070C0"/>
                    </a:solidFill>
                    <a:cs typeface="Segoe UI Semibold" panose="020B0702040204020203" pitchFamily="34" charset="0"/>
                  </a:rPr>
                  <a:t>four cycles as generators</a:t>
                </a:r>
              </a:p>
              <a:p>
                <a:pPr marL="0" indent="0">
                  <a:buNone/>
                </a:pPr>
                <a:endParaRPr lang="en-CA" sz="3200" b="1" dirty="0">
                  <a:cs typeface="Segoe UI Semibold" panose="020B0702040204020203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0727560-BB9A-BC0F-0A6D-D20425E0138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99214"/>
                <a:ext cx="10515600" cy="4995407"/>
              </a:xfrm>
              <a:blipFill>
                <a:blip r:embed="rId3"/>
                <a:stretch>
                  <a:fillRect l="-1507" t="-244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6518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9697A-1304-F099-4A28-09433B6B4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FDE47-0CEA-77AE-D98E-24EE87B47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cs typeface="Segoe UI Bold" panose="020B0802040204020203" pitchFamily="34" charset="0"/>
              </a:rPr>
              <a:t>DH vs Rips filtration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0811D-DCD1-5401-A78C-872D5A508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9214"/>
            <a:ext cx="10515600" cy="49954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A" sz="3200" b="1" dirty="0">
                <a:cs typeface="Segoe UI Semibold" panose="020B0702040204020203" pitchFamily="34" charset="0"/>
              </a:rPr>
              <a:t>Why is discrete homology better?</a:t>
            </a:r>
            <a:endParaRPr lang="en-CA" sz="3200" dirty="0">
              <a:cs typeface="Segoe UI Semibold" panose="020B0702040204020203" pitchFamily="34" charset="0"/>
            </a:endParaRPr>
          </a:p>
          <a:p>
            <a:pPr marL="0" indent="0">
              <a:buNone/>
            </a:pPr>
            <a:endParaRPr lang="en-CA" sz="3200" dirty="0">
              <a:cs typeface="Segoe UI Semibold" panose="020B0702040204020203" pitchFamily="34" charset="0"/>
            </a:endParaRPr>
          </a:p>
          <a:p>
            <a:pPr marL="0" indent="0">
              <a:buNone/>
            </a:pPr>
            <a:r>
              <a:rPr lang="en-CA" sz="3200" dirty="0">
                <a:cs typeface="Segoe UI Semibold" panose="020B0702040204020203" pitchFamily="34" charset="0"/>
              </a:rPr>
              <a:t>Four cycles are </a:t>
            </a:r>
            <a:r>
              <a:rPr lang="en-CA" sz="3200" b="1" dirty="0">
                <a:solidFill>
                  <a:srgbClr val="0070C0"/>
                </a:solidFill>
                <a:cs typeface="Segoe UI Semibold" panose="020B0702040204020203" pitchFamily="34" charset="0"/>
              </a:rPr>
              <a:t>easily created by noise</a:t>
            </a:r>
          </a:p>
          <a:p>
            <a:pPr marL="0" indent="0">
              <a:buNone/>
            </a:pPr>
            <a:endParaRPr lang="en-CA" sz="3200" b="1" dirty="0">
              <a:cs typeface="Segoe UI Semibold" panose="020B0702040204020203" pitchFamily="34" charset="0"/>
            </a:endParaRPr>
          </a:p>
          <a:p>
            <a:pPr marL="0" indent="0">
              <a:buNone/>
            </a:pPr>
            <a:r>
              <a:rPr lang="en-CA" sz="3200" b="1" dirty="0">
                <a:cs typeface="Segoe UI Semibold" panose="020B0702040204020203" pitchFamily="34" charset="0"/>
              </a:rPr>
              <a:t>Metric data: </a:t>
            </a:r>
            <a:r>
              <a:rPr lang="en-CA" sz="3200" dirty="0">
                <a:cs typeface="Segoe UI Semibold" panose="020B0702040204020203" pitchFamily="34" charset="0"/>
              </a:rPr>
              <a:t>triangle inequality fills in four cycles quickly</a:t>
            </a:r>
          </a:p>
          <a:p>
            <a:pPr marL="0" indent="0">
              <a:buNone/>
            </a:pPr>
            <a:endParaRPr lang="en-CA" sz="3200" dirty="0">
              <a:cs typeface="Segoe UI Semibold" panose="020B0702040204020203" pitchFamily="34" charset="0"/>
            </a:endParaRPr>
          </a:p>
          <a:p>
            <a:pPr marL="0" indent="0">
              <a:buNone/>
            </a:pPr>
            <a:r>
              <a:rPr lang="en-CA" sz="3200" b="1" dirty="0">
                <a:cs typeface="Segoe UI Semibold" panose="020B0702040204020203" pitchFamily="34" charset="0"/>
              </a:rPr>
              <a:t>Non metric data: </a:t>
            </a:r>
            <a:r>
              <a:rPr lang="en-CA" sz="3200" dirty="0">
                <a:cs typeface="Segoe UI Semibold" panose="020B0702040204020203" pitchFamily="34" charset="0"/>
              </a:rPr>
              <a:t>four cycles last arbitrarily long</a:t>
            </a:r>
          </a:p>
          <a:p>
            <a:pPr marL="0" indent="0">
              <a:buNone/>
            </a:pPr>
            <a:endParaRPr lang="en-CA" sz="3200" b="1" dirty="0"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375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390FE-46D1-5EF2-D979-62DFE93CE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F5062-44FB-909E-051F-F208FFA09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cs typeface="Segoe UI Bold" panose="020B0802040204020203" pitchFamily="34" charset="0"/>
              </a:rPr>
              <a:t>DCH vs Rips filtration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D10FC2-250B-4AD3-780D-0E5B59F6F0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3200" b="1" dirty="0">
                <a:solidFill>
                  <a:srgbClr val="0070C0"/>
                </a:solidFill>
              </a:rPr>
              <a:t>To test time: </a:t>
            </a:r>
            <a:r>
              <a:rPr lang="en-CA" sz="3200" dirty="0"/>
              <a:t>compare </a:t>
            </a:r>
            <a:r>
              <a:rPr lang="en-CA" sz="3200" dirty="0" err="1"/>
              <a:t>RedZeD_VR</a:t>
            </a:r>
            <a:r>
              <a:rPr lang="en-CA" sz="3200" dirty="0"/>
              <a:t> to </a:t>
            </a:r>
            <a:r>
              <a:rPr lang="en-CA" sz="3200" dirty="0" err="1"/>
              <a:t>RedZeD_PDH</a:t>
            </a:r>
            <a:endParaRPr lang="en-CA" sz="3200" dirty="0"/>
          </a:p>
          <a:p>
            <a:pPr marL="0" indent="0">
              <a:buNone/>
            </a:pPr>
            <a:endParaRPr lang="en-CA" sz="3200" dirty="0"/>
          </a:p>
          <a:p>
            <a:pPr marL="0" indent="0">
              <a:buNone/>
            </a:pPr>
            <a:r>
              <a:rPr lang="en-CA" sz="3200" b="1" dirty="0" err="1">
                <a:solidFill>
                  <a:srgbClr val="0070C0"/>
                </a:solidFill>
              </a:rPr>
              <a:t>RedZeD_VR</a:t>
            </a:r>
            <a:r>
              <a:rPr lang="en-CA" sz="3200" b="1" dirty="0">
                <a:solidFill>
                  <a:srgbClr val="0070C0"/>
                </a:solidFill>
              </a:rPr>
              <a:t>: </a:t>
            </a:r>
            <a:r>
              <a:rPr lang="en-CA" sz="3200" dirty="0"/>
              <a:t>fast Vietoris-Rips persistent homology using reduction to zero differentials and active enumeration (</a:t>
            </a:r>
            <a:r>
              <a:rPr lang="en-CA" sz="3200" dirty="0" err="1"/>
              <a:t>Kapulkin</a:t>
            </a:r>
            <a:r>
              <a:rPr lang="en-CA" sz="3200" dirty="0"/>
              <a:t>, Kershaw, 2026)</a:t>
            </a:r>
          </a:p>
          <a:p>
            <a:pPr marL="0" indent="0">
              <a:buNone/>
            </a:pPr>
            <a:endParaRPr lang="en-CA" sz="3200" dirty="0"/>
          </a:p>
          <a:p>
            <a:pPr marL="0" indent="0">
              <a:buNone/>
            </a:pPr>
            <a:r>
              <a:rPr lang="en-CA" sz="3200" b="1" dirty="0" err="1">
                <a:solidFill>
                  <a:srgbClr val="0070C0"/>
                </a:solidFill>
              </a:rPr>
              <a:t>RedZeD_PDH</a:t>
            </a:r>
            <a:r>
              <a:rPr lang="en-CA" sz="3200" b="1" dirty="0">
                <a:solidFill>
                  <a:srgbClr val="0070C0"/>
                </a:solidFill>
              </a:rPr>
              <a:t>: </a:t>
            </a:r>
            <a:r>
              <a:rPr lang="en-CA" sz="3200" dirty="0"/>
              <a:t>fast persistent discrete homology using same techniques (Ebel, </a:t>
            </a:r>
            <a:r>
              <a:rPr lang="en-CA" sz="3200" dirty="0" err="1"/>
              <a:t>Kapulkin</a:t>
            </a:r>
            <a:r>
              <a:rPr lang="en-CA" sz="3200" dirty="0"/>
              <a:t>, Kershaw, 2026)</a:t>
            </a:r>
          </a:p>
          <a:p>
            <a:pPr marL="0" indent="0">
              <a:buNone/>
            </a:pPr>
            <a:endParaRPr lang="en-CA" sz="32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CA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746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DB93D-FA81-4A2E-28B0-3E36E8BD8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37B43-0C58-1672-942B-DDF6AC782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cs typeface="Segoe UI Bold" panose="020B0802040204020203" pitchFamily="34" charset="0"/>
              </a:rPr>
              <a:t>DH vs Rips filtration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063E7E-9482-2D26-0BFB-84E5BA7BE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3200" dirty="0"/>
              <a:t>Test both on </a:t>
            </a:r>
            <a:r>
              <a:rPr lang="en-CA" sz="3200" b="1" dirty="0">
                <a:solidFill>
                  <a:srgbClr val="0070C0"/>
                </a:solidFill>
              </a:rPr>
              <a:t>random distance matrices</a:t>
            </a:r>
            <a:r>
              <a:rPr lang="en-CA" sz="3200" dirty="0"/>
              <a:t>:</a:t>
            </a:r>
          </a:p>
          <a:p>
            <a:pPr marL="0" indent="0">
              <a:buNone/>
            </a:pPr>
            <a:endParaRPr lang="en-CA" sz="32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CA" sz="3200" b="1" dirty="0">
              <a:solidFill>
                <a:srgbClr val="0070C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9B0C0D-05FE-3A1E-AE84-C252A6D35A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457" y="2222060"/>
            <a:ext cx="6909085" cy="448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85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F8C3B-A45F-E574-DE78-DF3297701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8EBFB-1D13-269E-6BB5-091839AA2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cs typeface="Segoe UI Bold" panose="020B0802040204020203" pitchFamily="34" charset="0"/>
              </a:rPr>
              <a:t>Results on data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3BBDE07-B664-DEE4-8849-1C9431E121C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99214"/>
                <a:ext cx="10515600" cy="4995407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CA" sz="3200" dirty="0">
                    <a:cs typeface="Segoe UI Semibold" panose="020B0702040204020203" pitchFamily="34" charset="0"/>
                  </a:rPr>
                  <a:t>Case where data doesn’t come from metric: distance given by correlation</a:t>
                </a:r>
              </a:p>
              <a:p>
                <a:pPr marL="0" indent="0">
                  <a:buNone/>
                </a:pPr>
                <a:endParaRPr lang="en-CA" sz="3200" dirty="0">
                  <a:solidFill>
                    <a:srgbClr val="0070C0"/>
                  </a:solidFill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r>
                  <a:rPr lang="en-CA" sz="3200" dirty="0">
                    <a:cs typeface="Segoe UI Semibold" panose="020B0702040204020203" pitchFamily="34" charset="0"/>
                  </a:rPr>
                  <a:t>E.g. datapoints are weather stations, </a:t>
                </a:r>
                <a14:m>
                  <m:oMath xmlns:m="http://schemas.openxmlformats.org/officeDocument/2006/math">
                    <m:r>
                      <a:rPr lang="en-CA" sz="3200" b="0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𝑑</m:t>
                    </m:r>
                    <m:d>
                      <m:dPr>
                        <m:ctrlPr>
                          <a:rPr lang="en-CA" sz="32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dPr>
                      <m:e>
                        <m:r>
                          <a:rPr lang="en-CA" sz="32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𝑥</m:t>
                        </m:r>
                        <m:r>
                          <a:rPr lang="en-CA" sz="32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,</m:t>
                        </m:r>
                        <m:r>
                          <a:rPr lang="en-CA" sz="32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𝑦</m:t>
                        </m:r>
                      </m:e>
                    </m:d>
                    <m:r>
                      <a:rPr lang="en-CA" sz="3200" b="0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=−</m:t>
                    </m:r>
                    <m:r>
                      <m:rPr>
                        <m:sty m:val="p"/>
                      </m:rPr>
                      <a:rPr lang="en-CA" sz="3200" b="0" i="0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ln</m:t>
                    </m:r>
                    <m:d>
                      <m:dPr>
                        <m:ctrlPr>
                          <a:rPr lang="en-CA" sz="32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CA" sz="3200" b="0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</m:ctrlPr>
                          </m:sSupPr>
                          <m:e>
                            <m:r>
                              <a:rPr lang="en-CA" sz="3200" b="0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en-CA" sz="3200" b="0" i="1" smtClean="0">
                                <a:latin typeface="Cambria Math" panose="02040503050406030204" pitchFamily="18" charset="0"/>
                                <a:cs typeface="Segoe UI Semibold" panose="020B0702040204020203" pitchFamily="34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CA" sz="3200" b="0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 </m:t>
                    </m:r>
                  </m:oMath>
                </a14:m>
                <a:endParaRPr lang="en-CA" sz="3200" dirty="0">
                  <a:cs typeface="Segoe UI Semibold" panose="020B0702040204020203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3BBDE07-B664-DEE4-8849-1C9431E121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99214"/>
                <a:ext cx="10515600" cy="4995407"/>
              </a:xfrm>
              <a:blipFill>
                <a:blip r:embed="rId3"/>
                <a:stretch>
                  <a:fillRect l="-1507" t="-2442" r="-144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8952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2152C-F6D4-C15F-39EB-EDD2E69A2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625B7-5AEC-E4CB-8F9A-9874A468F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cs typeface="Segoe UI Bold" panose="020B0802040204020203" pitchFamily="34" charset="0"/>
              </a:rPr>
              <a:t>Results on data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B4FBB67-B30D-D486-3EE5-13B6685C6F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417" y="1314446"/>
            <a:ext cx="9277166" cy="5416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3041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7E3D8-8A39-BE61-6968-E01159DB9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4B052-89D4-8D32-CBB2-446DCD300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cs typeface="Segoe UI Bold" panose="020B0802040204020203" pitchFamily="34" charset="0"/>
              </a:rPr>
              <a:t>Results on data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99C93D2-8398-4AF4-8282-A423E45715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921" y="1300969"/>
            <a:ext cx="9202157" cy="541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4519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123E2-46EE-A5E9-2557-D3A6A65AF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298B9-9803-D886-0809-CC15204A0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cs typeface="Segoe UI Bold" panose="020B0802040204020203" pitchFamily="34" charset="0"/>
              </a:rPr>
              <a:t>Results on data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8241DA-1FC2-0194-DACA-95C1E0602D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897" y="3760604"/>
            <a:ext cx="5824928" cy="20372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BB16D9-DD39-91C6-40C7-5E6AA7004F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92" y="2368870"/>
            <a:ext cx="4770262" cy="3429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5E2E917-2E7E-70DA-B050-D8091413E9EA}"/>
              </a:ext>
            </a:extLst>
          </p:cNvPr>
          <p:cNvSpPr txBox="1"/>
          <p:nvPr/>
        </p:nvSpPr>
        <p:spPr>
          <a:xfrm>
            <a:off x="8070506" y="5797870"/>
            <a:ext cx="22412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8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Discrete homology</a:t>
            </a:r>
            <a:endParaRPr lang="en-C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824441-2AE4-E249-5C60-8937C6867290}"/>
              </a:ext>
            </a:extLst>
          </p:cNvPr>
          <p:cNvSpPr txBox="1"/>
          <p:nvPr/>
        </p:nvSpPr>
        <p:spPr>
          <a:xfrm>
            <a:off x="1719402" y="5797870"/>
            <a:ext cx="24880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8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Simplicial homology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987167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AA8A6-BD13-F388-A244-7C97B1752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22C1D-6925-C0EE-BA26-9112E3A93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cs typeface="Segoe UI Bold" panose="020B0802040204020203" pitchFamily="34" charset="0"/>
              </a:rPr>
              <a:t>Results on data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17F0ED3-A4BB-B0E7-5BFE-60CB355C82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98"/>
          <a:stretch>
            <a:fillRect/>
          </a:stretch>
        </p:blipFill>
        <p:spPr>
          <a:xfrm>
            <a:off x="1181100" y="1407093"/>
            <a:ext cx="9829800" cy="5211302"/>
          </a:xfrm>
        </p:spPr>
      </p:pic>
    </p:spTree>
    <p:extLst>
      <p:ext uri="{BB962C8B-B14F-4D97-AF65-F5344CB8AC3E}">
        <p14:creationId xmlns:p14="http://schemas.microsoft.com/office/powerpoint/2010/main" val="31179542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C0DB9-190A-02D4-2382-3C1176A54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77C4F1-5B52-8A42-5033-2EF8F8972C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5"/>
          <a:stretch>
            <a:fillRect/>
          </a:stretch>
        </p:blipFill>
        <p:spPr>
          <a:xfrm>
            <a:off x="1181099" y="1407094"/>
            <a:ext cx="9829799" cy="52113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D54853-D7FC-958E-1411-535209011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cs typeface="Segoe UI Bold" panose="020B0802040204020203" pitchFamily="34" charset="0"/>
              </a:rPr>
              <a:t>Results on data</a:t>
            </a:r>
          </a:p>
        </p:txBody>
      </p:sp>
    </p:spTree>
    <p:extLst>
      <p:ext uri="{BB962C8B-B14F-4D97-AF65-F5344CB8AC3E}">
        <p14:creationId xmlns:p14="http://schemas.microsoft.com/office/powerpoint/2010/main" val="10217749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3FD89-3E37-3861-EC30-11BDB114F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66C98-0104-366B-4188-0C9590134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cs typeface="Segoe UI Bold" panose="020B0802040204020203" pitchFamily="34" charset="0"/>
              </a:rPr>
              <a:t>Results on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04F78B-2383-0142-5D7B-824A570BB7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4"/>
          <a:stretch>
            <a:fillRect/>
          </a:stretch>
        </p:blipFill>
        <p:spPr>
          <a:xfrm>
            <a:off x="393535" y="1740115"/>
            <a:ext cx="5556243" cy="40009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388FE0-8AF2-21BD-DE8D-CB844A3C03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7"/>
          <a:stretch>
            <a:fillRect/>
          </a:stretch>
        </p:blipFill>
        <p:spPr>
          <a:xfrm>
            <a:off x="6109901" y="3076832"/>
            <a:ext cx="5539969" cy="261476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E61BEA8-65D9-FE22-8843-846646A33260}"/>
              </a:ext>
            </a:extLst>
          </p:cNvPr>
          <p:cNvSpPr txBox="1"/>
          <p:nvPr/>
        </p:nvSpPr>
        <p:spPr>
          <a:xfrm>
            <a:off x="7996883" y="5691592"/>
            <a:ext cx="22412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8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Discrete homology</a:t>
            </a:r>
            <a:endParaRPr lang="en-CA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A56D1E-4F41-905D-E4BF-9A1F3C41CA83}"/>
              </a:ext>
            </a:extLst>
          </p:cNvPr>
          <p:cNvSpPr txBox="1"/>
          <p:nvPr/>
        </p:nvSpPr>
        <p:spPr>
          <a:xfrm>
            <a:off x="1707046" y="5691592"/>
            <a:ext cx="24880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8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Simplicial homology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577766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8508C-97F9-653B-C49E-2DB3B773A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C5FBA-8DC8-B574-93CC-A92D0CFF5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+mn-lt"/>
                <a:cs typeface="Segoe UI Bold" panose="020B0802040204020203" pitchFamily="34" charset="0"/>
              </a:rPr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21B47-2747-7CF5-A26B-D0B6F63FA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9214"/>
            <a:ext cx="10515600" cy="4995407"/>
          </a:xfrm>
        </p:spPr>
        <p:txBody>
          <a:bodyPr>
            <a:noAutofit/>
          </a:bodyPr>
          <a:lstStyle/>
          <a:p>
            <a:r>
              <a:rPr lang="en-CA" sz="3200" dirty="0">
                <a:cs typeface="Segoe UI Semibold" panose="020B0702040204020203" pitchFamily="34" charset="0"/>
              </a:rPr>
              <a:t>On </a:t>
            </a:r>
            <a:r>
              <a:rPr lang="en-CA" sz="3200" b="1" dirty="0">
                <a:solidFill>
                  <a:srgbClr val="0070C0"/>
                </a:solidFill>
                <a:cs typeface="Segoe UI Semibold" panose="020B0702040204020203" pitchFamily="34" charset="0"/>
              </a:rPr>
              <a:t>non-metric</a:t>
            </a:r>
            <a:r>
              <a:rPr lang="en-CA" sz="3200" dirty="0">
                <a:cs typeface="Segoe UI Semibold" panose="020B0702040204020203" pitchFamily="34" charset="0"/>
              </a:rPr>
              <a:t> data, VR persistence is </a:t>
            </a:r>
            <a:r>
              <a:rPr lang="en-CA" sz="3200" b="1" dirty="0">
                <a:solidFill>
                  <a:srgbClr val="0070C0"/>
                </a:solidFill>
                <a:cs typeface="Segoe UI Semibold" panose="020B0702040204020203" pitchFamily="34" charset="0"/>
              </a:rPr>
              <a:t>not robust to noise </a:t>
            </a:r>
            <a:r>
              <a:rPr lang="en-CA" sz="3200" dirty="0">
                <a:cs typeface="Segoe UI Semibold" panose="020B0702040204020203" pitchFamily="34" charset="0"/>
              </a:rPr>
              <a:t>and </a:t>
            </a:r>
            <a:r>
              <a:rPr lang="en-CA" sz="3200" b="1" dirty="0">
                <a:solidFill>
                  <a:srgbClr val="0070C0"/>
                </a:solidFill>
                <a:cs typeface="Segoe UI Semibold" panose="020B0702040204020203" pitchFamily="34" charset="0"/>
              </a:rPr>
              <a:t>slow</a:t>
            </a:r>
          </a:p>
          <a:p>
            <a:r>
              <a:rPr lang="en-CA" sz="3200" dirty="0">
                <a:cs typeface="Segoe UI Semibold" panose="020B0702040204020203" pitchFamily="34" charset="0"/>
              </a:rPr>
              <a:t>Persistent </a:t>
            </a:r>
            <a:r>
              <a:rPr lang="en-CA" sz="3200" b="1" dirty="0">
                <a:solidFill>
                  <a:srgbClr val="0070C0"/>
                </a:solidFill>
                <a:cs typeface="Segoe UI Semibold" panose="020B0702040204020203" pitchFamily="34" charset="0"/>
              </a:rPr>
              <a:t>discrete homology </a:t>
            </a:r>
            <a:r>
              <a:rPr lang="en-CA" sz="3200" dirty="0">
                <a:cs typeface="Segoe UI Semibold" panose="020B0702040204020203" pitchFamily="34" charset="0"/>
              </a:rPr>
              <a:t>offers a noise resistant alternative</a:t>
            </a:r>
          </a:p>
          <a:p>
            <a:r>
              <a:rPr lang="en-CA" sz="3200" b="1" dirty="0" err="1">
                <a:solidFill>
                  <a:srgbClr val="0070C0"/>
                </a:solidFill>
                <a:cs typeface="Segoe UI Semibold" panose="020B0702040204020203" pitchFamily="34" charset="0"/>
              </a:rPr>
              <a:t>RedZeD</a:t>
            </a:r>
            <a:r>
              <a:rPr lang="en-CA" sz="3200" dirty="0">
                <a:cs typeface="Segoe UI Semibold" panose="020B0702040204020203" pitchFamily="34" charset="0"/>
              </a:rPr>
              <a:t> and </a:t>
            </a:r>
            <a:r>
              <a:rPr lang="en-CA" sz="3200" b="1" dirty="0">
                <a:solidFill>
                  <a:srgbClr val="0070C0"/>
                </a:solidFill>
                <a:cs typeface="Segoe UI Semibold" panose="020B0702040204020203" pitchFamily="34" charset="0"/>
              </a:rPr>
              <a:t>active enumeration </a:t>
            </a:r>
            <a:r>
              <a:rPr lang="en-CA" sz="3200" dirty="0">
                <a:cs typeface="Segoe UI Semibold" panose="020B0702040204020203" pitchFamily="34" charset="0"/>
              </a:rPr>
              <a:t>can be applied to discrete homology, making it </a:t>
            </a:r>
            <a:r>
              <a:rPr lang="en-CA" sz="3200" b="1" dirty="0">
                <a:solidFill>
                  <a:srgbClr val="0070C0"/>
                </a:solidFill>
                <a:cs typeface="Segoe UI Semibold" panose="020B0702040204020203" pitchFamily="34" charset="0"/>
              </a:rPr>
              <a:t>faster</a:t>
            </a:r>
            <a:r>
              <a:rPr lang="en-CA" sz="3200" dirty="0">
                <a:cs typeface="Segoe UI Semibold" panose="020B0702040204020203" pitchFamily="34" charset="0"/>
              </a:rPr>
              <a:t> than VR in many non-metric cases</a:t>
            </a:r>
            <a:endParaRPr lang="en-CA" sz="3200" b="1" dirty="0">
              <a:solidFill>
                <a:srgbClr val="0070C0"/>
              </a:solidFill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46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E5F67-DFEC-3561-2988-F782DC18C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40162-BD76-648E-55EE-D3EACECEE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5096"/>
            <a:ext cx="10515600" cy="1325563"/>
          </a:xfrm>
        </p:spPr>
        <p:txBody>
          <a:bodyPr/>
          <a:lstStyle/>
          <a:p>
            <a:r>
              <a:rPr lang="en-CA" b="1" dirty="0">
                <a:latin typeface="+mn-lt"/>
                <a:cs typeface="Segoe UI Bold" panose="020B0802040204020203" pitchFamily="34" charset="0"/>
              </a:rPr>
              <a:t>Available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A25607-1EE3-30EF-3D99-7556F2E94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9214"/>
            <a:ext cx="7943076" cy="1670557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en-CA" sz="3200" b="1" dirty="0">
                <a:cs typeface="Segoe UI Semibold" panose="020B0702040204020203" pitchFamily="34" charset="0"/>
              </a:rPr>
              <a:t>Fast (persistent) discrete homology</a:t>
            </a:r>
          </a:p>
          <a:p>
            <a:pPr marL="0" indent="0" algn="r">
              <a:buNone/>
            </a:pPr>
            <a:r>
              <a:rPr lang="en-CA" sz="2400" dirty="0">
                <a:solidFill>
                  <a:srgbClr val="0070C0"/>
                </a:solidFill>
                <a:cs typeface="Segoe UI Semibold" panose="020B0702040204020203" pitchFamily="34" charset="0"/>
              </a:rPr>
              <a:t>github.com/nkershaw01/Discrete-homology-with-RedZeD</a:t>
            </a:r>
          </a:p>
          <a:p>
            <a:pPr marL="0" indent="0" algn="r">
              <a:buNone/>
            </a:pPr>
            <a:r>
              <a:rPr lang="en-CA" sz="2400" dirty="0">
                <a:cs typeface="Segoe UI Semibold" panose="020B0702040204020203" pitchFamily="34" charset="0"/>
              </a:rPr>
              <a:t>Written in Julia</a:t>
            </a:r>
          </a:p>
          <a:p>
            <a:pPr marL="0" indent="0" algn="r">
              <a:buNone/>
            </a:pPr>
            <a:endParaRPr lang="en-CA" sz="2000" dirty="0">
              <a:cs typeface="Segoe UI Semibold" panose="020B0702040204020203" pitchFamily="34" charset="0"/>
            </a:endParaRPr>
          </a:p>
          <a:p>
            <a:pPr marL="0" indent="0" algn="r">
              <a:buNone/>
            </a:pPr>
            <a:endParaRPr lang="en-CA" sz="2000" dirty="0">
              <a:cs typeface="Segoe UI Semibold" panose="020B0702040204020203" pitchFamily="34" charset="0"/>
            </a:endParaRPr>
          </a:p>
          <a:p>
            <a:pPr marL="0" indent="0" algn="r">
              <a:buNone/>
            </a:pPr>
            <a:endParaRPr lang="en-CA" sz="2000" dirty="0">
              <a:cs typeface="Segoe UI Semibold" panose="020B0702040204020203" pitchFamily="34" charset="0"/>
            </a:endParaRPr>
          </a:p>
          <a:p>
            <a:pPr marL="0" indent="0" algn="r">
              <a:buNone/>
            </a:pPr>
            <a:endParaRPr lang="en-CA" sz="2000" dirty="0">
              <a:cs typeface="Segoe UI Semibold" panose="020B070204020402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D25CE3-E59D-2BB2-E873-ABA81ACABE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5962" y="229225"/>
            <a:ext cx="3302514" cy="32834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F08C5E-E698-CE90-1D67-B388B0DFE3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946" y="3429000"/>
            <a:ext cx="3094318" cy="30943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6219BCE-5B2C-91BF-C501-7EBD51FA25E1}"/>
              </a:ext>
            </a:extLst>
          </p:cNvPr>
          <p:cNvSpPr txBox="1"/>
          <p:nvPr/>
        </p:nvSpPr>
        <p:spPr>
          <a:xfrm>
            <a:off x="3526971" y="4222170"/>
            <a:ext cx="774337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CA" sz="3200" b="1" dirty="0">
                <a:cs typeface="Segoe UI Semibold" panose="020B0702040204020203" pitchFamily="34" charset="0"/>
              </a:rPr>
              <a:t>Fast VR persistent homology</a:t>
            </a:r>
          </a:p>
          <a:p>
            <a:pPr marL="0" indent="0">
              <a:buNone/>
            </a:pPr>
            <a:r>
              <a:rPr lang="en-CA" sz="2400" dirty="0">
                <a:solidFill>
                  <a:srgbClr val="0070C0"/>
                </a:solidFill>
                <a:cs typeface="Segoe UI Semibold" panose="020B0702040204020203" pitchFamily="34" charset="0"/>
              </a:rPr>
              <a:t>github.com/nkershaw01/</a:t>
            </a:r>
            <a:r>
              <a:rPr lang="en-CA" sz="2400" dirty="0" err="1">
                <a:solidFill>
                  <a:srgbClr val="0070C0"/>
                </a:solidFill>
                <a:cs typeface="Segoe UI Semibold" panose="020B0702040204020203" pitchFamily="34" charset="0"/>
              </a:rPr>
              <a:t>RedZeD</a:t>
            </a:r>
            <a:endParaRPr lang="en-CA" sz="2400" dirty="0">
              <a:solidFill>
                <a:srgbClr val="0070C0"/>
              </a:solidFill>
              <a:cs typeface="Segoe UI Semibold" panose="020B0702040204020203" pitchFamily="34" charset="0"/>
            </a:endParaRPr>
          </a:p>
          <a:p>
            <a:pPr marL="0" indent="0">
              <a:buNone/>
            </a:pPr>
            <a:r>
              <a:rPr lang="en-CA" sz="2400" dirty="0">
                <a:cs typeface="Segoe UI Semibold" panose="020B0702040204020203" pitchFamily="34" charset="0"/>
              </a:rPr>
              <a:t>Written in Julia and C++ with a python package available</a:t>
            </a:r>
          </a:p>
        </p:txBody>
      </p:sp>
    </p:spTree>
    <p:extLst>
      <p:ext uri="{BB962C8B-B14F-4D97-AF65-F5344CB8AC3E}">
        <p14:creationId xmlns:p14="http://schemas.microsoft.com/office/powerpoint/2010/main" val="4580834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B8C53-DAA3-EB4D-E881-9837D12AC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65731-656C-4505-678E-10B6ACABD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cs typeface="Segoe UI Bold" panose="020B0802040204020203" pitchFamily="34" charset="0"/>
              </a:rPr>
              <a:t>DH vs Rips filtration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15898F3-0586-7DC2-096B-D3A88FEB19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374" y="1286708"/>
            <a:ext cx="7809251" cy="520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1359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289D0-AB81-85A8-CD21-5AFA207C9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61325-C1F8-F913-2D70-3D2250ED6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cs typeface="Segoe UI Bold" panose="020B0802040204020203" pitchFamily="34" charset="0"/>
              </a:rPr>
              <a:t>DH vs Rips filtration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F6A61B-6CF6-4EE4-7CE8-FE01B8D7A57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99214"/>
                <a:ext cx="10515600" cy="4995407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CA" sz="3200" dirty="0">
                    <a:cs typeface="Segoe UI Semibold" panose="020B0702040204020203" pitchFamily="34" charset="0"/>
                  </a:rPr>
                  <a:t>The </a:t>
                </a:r>
                <a:r>
                  <a:rPr lang="en-CA" sz="3200" b="1" dirty="0">
                    <a:solidFill>
                      <a:srgbClr val="0070C0"/>
                    </a:solidFill>
                    <a:cs typeface="Segoe UI Semibold" panose="020B0702040204020203" pitchFamily="34" charset="0"/>
                  </a:rPr>
                  <a:t>overlap</a:t>
                </a:r>
                <a:r>
                  <a:rPr lang="en-CA" sz="3200" dirty="0">
                    <a:cs typeface="Segoe UI Semibold" panose="020B0702040204020203" pitchFamily="34" charset="0"/>
                  </a:rPr>
                  <a:t> of two barcodes </a:t>
                </a:r>
                <a14:m>
                  <m:oMath xmlns:m="http://schemas.openxmlformats.org/officeDocument/2006/math">
                    <m:r>
                      <a:rPr lang="en-CA" sz="3200" b="0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𝑃</m:t>
                    </m:r>
                  </m:oMath>
                </a14:m>
                <a:r>
                  <a:rPr lang="en-CA" sz="3200" dirty="0">
                    <a:cs typeface="Segoe UI Semibold" panose="020B0702040204020203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CA" sz="3200" b="0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𝑄</m:t>
                    </m:r>
                  </m:oMath>
                </a14:m>
                <a:r>
                  <a:rPr lang="en-CA" sz="3200" dirty="0">
                    <a:cs typeface="Segoe UI Semibold" panose="020B0702040204020203" pitchFamily="34" charset="0"/>
                  </a:rPr>
                  <a:t> is given by</a:t>
                </a:r>
              </a:p>
              <a:p>
                <a:pPr marL="0" indent="0">
                  <a:buNone/>
                </a:pPr>
                <a:endParaRPr lang="en-CA" sz="3200" dirty="0"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CA" sz="3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Segoe UI Semibold" panose="020B0702040204020203" pitchFamily="34" charset="0"/>
                        </a:rPr>
                        <m:t>𝑂</m:t>
                      </m:r>
                      <m:d>
                        <m:dPr>
                          <m:ctrlPr>
                            <a:rPr lang="en-CA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</m:ctrlPr>
                        </m:dPr>
                        <m:e>
                          <m:r>
                            <a:rPr lang="en-CA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𝑃</m:t>
                          </m:r>
                          <m:r>
                            <a:rPr lang="en-CA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,</m:t>
                          </m:r>
                          <m:r>
                            <a:rPr lang="en-CA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𝑄</m:t>
                          </m:r>
                        </m:e>
                      </m:d>
                      <m:r>
                        <a:rPr lang="en-CA" sz="3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Segoe UI Semibold" panose="020B0702040204020203" pitchFamily="34" charset="0"/>
                        </a:rPr>
                        <m:t>=</m:t>
                      </m:r>
                      <m:f>
                        <m:fPr>
                          <m:ctrlPr>
                            <a:rPr lang="en-CA" sz="3200" b="0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CA" sz="3200" b="0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len</m:t>
                          </m:r>
                          <m:sSup>
                            <m:sSupPr>
                              <m:ctrlPr>
                                <a:rPr lang="en-CA" sz="32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Segoe UI Semibold" panose="020B0702040204020203" pitchFamily="34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CA" sz="32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cs typeface="Segoe UI Semibold" panose="020B0702040204020203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sz="32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cs typeface="Segoe UI Semibold" panose="020B0702040204020203" pitchFamily="34" charset="0"/>
                                    </a:rPr>
                                    <m:t>𝑃</m:t>
                                  </m:r>
                                  <m:r>
                                    <a:rPr lang="en-CA" sz="32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cs typeface="Segoe UI Semibold" panose="020B0702040204020203" pitchFamily="34" charset="0"/>
                                    </a:rPr>
                                    <m:t>∩</m:t>
                                  </m:r>
                                  <m:r>
                                    <a:rPr lang="en-CA" sz="32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cs typeface="Segoe UI Semibold" panose="020B0702040204020203" pitchFamily="34" charset="0"/>
                                    </a:rPr>
                                    <m:t>𝑄</m:t>
                                  </m:r>
                                </m:e>
                              </m:d>
                            </m:e>
                            <m:sup>
                              <m:r>
                                <a:rPr lang="en-CA" sz="32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Segoe UI Semibold" panose="020B0702040204020203" pitchFamily="34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m:rPr>
                              <m:sty m:val="p"/>
                            </m:rPr>
                            <a:rPr lang="en-CA" sz="3200" b="0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len</m:t>
                          </m:r>
                          <m:d>
                            <m:dPr>
                              <m:ctrlPr>
                                <a:rPr lang="en-CA" sz="32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Segoe UI Semibold" panose="020B0702040204020203" pitchFamily="34" charset="0"/>
                                </a:rPr>
                              </m:ctrlPr>
                            </m:dPr>
                            <m:e>
                              <m:r>
                                <a:rPr lang="en-CA" sz="32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Segoe UI Semibold" panose="020B0702040204020203" pitchFamily="34" charset="0"/>
                                </a:rPr>
                                <m:t>𝑃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en-CA" sz="3200" b="0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len</m:t>
                          </m:r>
                          <m:r>
                            <a:rPr lang="en-CA" sz="3200" b="0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(</m:t>
                          </m:r>
                          <m:r>
                            <a:rPr lang="en-CA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𝑄</m:t>
                          </m:r>
                          <m:r>
                            <a:rPr lang="en-CA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Segoe UI Semibold" panose="020B0702040204020203" pitchFamily="34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CA" sz="3200" dirty="0">
                  <a:solidFill>
                    <a:srgbClr val="0070C0"/>
                  </a:solidFill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endParaRPr lang="en-CA" sz="3200" dirty="0">
                  <a:solidFill>
                    <a:srgbClr val="0070C0"/>
                  </a:solidFill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CA" sz="3200" b="0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𝑂</m:t>
                    </m:r>
                    <m:d>
                      <m:dPr>
                        <m:ctrlPr>
                          <a:rPr lang="en-CA" sz="32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dPr>
                      <m:e>
                        <m:r>
                          <a:rPr lang="en-CA" sz="32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𝑃</m:t>
                        </m:r>
                        <m:r>
                          <a:rPr lang="en-CA" sz="32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,</m:t>
                        </m:r>
                        <m:r>
                          <a:rPr lang="en-CA" sz="32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𝑄</m:t>
                        </m:r>
                      </m:e>
                    </m:d>
                    <m:r>
                      <a:rPr lang="en-CA" sz="3200" b="0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=1</m:t>
                    </m:r>
                  </m:oMath>
                </a14:m>
                <a:r>
                  <a:rPr lang="en-CA" sz="3200" dirty="0">
                    <a:cs typeface="Segoe UI Semibold" panose="020B0702040204020203" pitchFamily="34" charset="0"/>
                  </a:rPr>
                  <a:t> means </a:t>
                </a:r>
                <a14:m>
                  <m:oMath xmlns:m="http://schemas.openxmlformats.org/officeDocument/2006/math">
                    <m:r>
                      <a:rPr lang="en-CA" sz="3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𝑷</m:t>
                    </m:r>
                    <m:r>
                      <a:rPr lang="en-CA" sz="3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=</m:t>
                    </m:r>
                    <m:r>
                      <a:rPr lang="en-CA" sz="3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𝑸</m:t>
                    </m:r>
                  </m:oMath>
                </a14:m>
                <a:r>
                  <a:rPr lang="en-CA" sz="3200" dirty="0">
                    <a:cs typeface="Segoe UI Semibold" panose="020B0702040204020203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CA" sz="3200" b="0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𝑂</m:t>
                    </m:r>
                    <m:d>
                      <m:dPr>
                        <m:ctrlPr>
                          <a:rPr lang="en-CA" sz="32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</m:ctrlPr>
                      </m:dPr>
                      <m:e>
                        <m:r>
                          <a:rPr lang="en-CA" sz="32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𝑃</m:t>
                        </m:r>
                        <m:r>
                          <a:rPr lang="en-CA" sz="32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,</m:t>
                        </m:r>
                        <m:r>
                          <a:rPr lang="en-CA" sz="3200" b="0" i="1" smtClean="0">
                            <a:latin typeface="Cambria Math" panose="02040503050406030204" pitchFamily="18" charset="0"/>
                            <a:cs typeface="Segoe UI Semibold" panose="020B0702040204020203" pitchFamily="34" charset="0"/>
                          </a:rPr>
                          <m:t>𝑄</m:t>
                        </m:r>
                      </m:e>
                    </m:d>
                    <m:r>
                      <a:rPr lang="en-CA" sz="3200" b="0" i="1" smtClean="0">
                        <a:latin typeface="Cambria Math" panose="02040503050406030204" pitchFamily="18" charset="0"/>
                        <a:cs typeface="Segoe UI Semibold" panose="020B0702040204020203" pitchFamily="34" charset="0"/>
                      </a:rPr>
                      <m:t>=0</m:t>
                    </m:r>
                  </m:oMath>
                </a14:m>
                <a:r>
                  <a:rPr lang="en-CA" sz="3200" dirty="0">
                    <a:cs typeface="Segoe UI Semibold" panose="020B0702040204020203" pitchFamily="34" charset="0"/>
                  </a:rPr>
                  <a:t> means </a:t>
                </a:r>
                <a:r>
                  <a:rPr lang="en-CA" sz="3200" b="1" dirty="0">
                    <a:solidFill>
                      <a:srgbClr val="0070C0"/>
                    </a:solidFill>
                    <a:cs typeface="Segoe UI Semibold" panose="020B0702040204020203" pitchFamily="34" charset="0"/>
                  </a:rPr>
                  <a:t>disjoint</a:t>
                </a:r>
              </a:p>
              <a:p>
                <a:pPr marL="0" indent="0">
                  <a:buNone/>
                </a:pPr>
                <a:endParaRPr lang="en-CA" sz="3200" dirty="0">
                  <a:cs typeface="Segoe UI Semibold" panose="020B0702040204020203" pitchFamily="34" charset="0"/>
                </a:endParaRPr>
              </a:p>
              <a:p>
                <a:pPr marL="0" indent="0">
                  <a:buNone/>
                </a:pPr>
                <a:r>
                  <a:rPr lang="en-CA" sz="3200" dirty="0">
                    <a:cs typeface="Segoe UI Semibold" panose="020B0702040204020203" pitchFamily="34" charset="0"/>
                  </a:rPr>
                  <a:t>Our case: overlap between original barcode and noisy barcode tells us </a:t>
                </a:r>
                <a:r>
                  <a:rPr lang="en-CA" sz="3200" b="1" dirty="0">
                    <a:solidFill>
                      <a:srgbClr val="0070C0"/>
                    </a:solidFill>
                    <a:cs typeface="Segoe UI Semibold" panose="020B0702040204020203" pitchFamily="34" charset="0"/>
                  </a:rPr>
                  <a:t>how resistant the method is to noise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F6A61B-6CF6-4EE4-7CE8-FE01B8D7A57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99214"/>
                <a:ext cx="10515600" cy="4995407"/>
              </a:xfrm>
              <a:blipFill>
                <a:blip r:embed="rId3"/>
                <a:stretch>
                  <a:fillRect l="-1507" t="-244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97911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36055</TotalTime>
  <Words>1080</Words>
  <Application>Microsoft Office PowerPoint</Application>
  <PresentationFormat>Widescreen</PresentationFormat>
  <Paragraphs>201</Paragraphs>
  <Slides>35</Slides>
  <Notes>20</Notes>
  <HiddenSlides>0</HiddenSlides>
  <MMClips>3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HGPSoeiKakugothicUB</vt:lpstr>
      <vt:lpstr>Aptos</vt:lpstr>
      <vt:lpstr>Aptos Display</vt:lpstr>
      <vt:lpstr>Arial</vt:lpstr>
      <vt:lpstr>Cambria Math</vt:lpstr>
      <vt:lpstr>Inter</vt:lpstr>
      <vt:lpstr>Segoe UI Bold</vt:lpstr>
      <vt:lpstr>Segoe UI Semibold</vt:lpstr>
      <vt:lpstr>Office Theme</vt:lpstr>
      <vt:lpstr>Topological Data Analysis Using Discrete Homology</vt:lpstr>
      <vt:lpstr>References</vt:lpstr>
      <vt:lpstr>Motivation: Vietoris—Rips persistence</vt:lpstr>
      <vt:lpstr>Vietoris—Rips persistence</vt:lpstr>
      <vt:lpstr>Vietoris—Rips persistence</vt:lpstr>
      <vt:lpstr>Vietoris—Rips persistence</vt:lpstr>
      <vt:lpstr>Vietoris—Rips persistence</vt:lpstr>
      <vt:lpstr>Vietoris—Rips persistence</vt:lpstr>
      <vt:lpstr>Vietoris—Rips persistence</vt:lpstr>
      <vt:lpstr>Vietoris—Rips persistence</vt:lpstr>
      <vt:lpstr>Vietoris—Rips persistence</vt:lpstr>
      <vt:lpstr>Non-metric setting</vt:lpstr>
      <vt:lpstr>Non-metric setting</vt:lpstr>
      <vt:lpstr>Non-metric setting</vt:lpstr>
      <vt:lpstr>Non-metric setting</vt:lpstr>
      <vt:lpstr>Non-metric setting</vt:lpstr>
      <vt:lpstr>Non-metric setting</vt:lpstr>
      <vt:lpstr>DH vs Rips filtration</vt:lpstr>
      <vt:lpstr>DH vs Rips filtration</vt:lpstr>
      <vt:lpstr>DH vs Rips filtration</vt:lpstr>
      <vt:lpstr>DH vs Rips filtration</vt:lpstr>
      <vt:lpstr>DH vs Rips filtration</vt:lpstr>
      <vt:lpstr>DCH vs Rips filtration</vt:lpstr>
      <vt:lpstr>DH vs Rips filtration</vt:lpstr>
      <vt:lpstr>Results on data</vt:lpstr>
      <vt:lpstr>Results on data</vt:lpstr>
      <vt:lpstr>Results on data</vt:lpstr>
      <vt:lpstr>Results on data</vt:lpstr>
      <vt:lpstr>Results on data</vt:lpstr>
      <vt:lpstr>Results on data</vt:lpstr>
      <vt:lpstr>Results on data</vt:lpstr>
      <vt:lpstr>Conclusion</vt:lpstr>
      <vt:lpstr>Available code</vt:lpstr>
      <vt:lpstr>DH vs Rips filtration</vt:lpstr>
      <vt:lpstr>DH vs Rips filtration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Nathan Kershaw</dc:creator>
  <cp:lastModifiedBy>Nathan Kershaw</cp:lastModifiedBy>
  <cp:revision>31</cp:revision>
  <dcterms:created xsi:type="dcterms:W3CDTF">2025-11-07T18:43:18Z</dcterms:created>
  <dcterms:modified xsi:type="dcterms:W3CDTF">2026-09-20T18:47:11Z</dcterms:modified>
</cp:coreProperties>
</file>