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6"/>
  </p:notesMasterIdLst>
  <p:sldIdLst>
    <p:sldId id="256" r:id="rId2"/>
    <p:sldId id="257" r:id="rId3"/>
    <p:sldId id="273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404" r:id="rId13"/>
    <p:sldId id="274" r:id="rId14"/>
    <p:sldId id="271" r:id="rId15"/>
    <p:sldId id="272" r:id="rId16"/>
    <p:sldId id="275" r:id="rId17"/>
    <p:sldId id="276" r:id="rId18"/>
    <p:sldId id="397" r:id="rId19"/>
    <p:sldId id="398" r:id="rId20"/>
    <p:sldId id="277" r:id="rId21"/>
    <p:sldId id="278" r:id="rId22"/>
    <p:sldId id="279" r:id="rId23"/>
    <p:sldId id="357" r:id="rId24"/>
    <p:sldId id="358" r:id="rId25"/>
    <p:sldId id="280" r:id="rId26"/>
    <p:sldId id="284" r:id="rId27"/>
    <p:sldId id="285" r:id="rId28"/>
    <p:sldId id="287" r:id="rId29"/>
    <p:sldId id="288" r:id="rId30"/>
    <p:sldId id="286" r:id="rId31"/>
    <p:sldId id="289" r:id="rId32"/>
    <p:sldId id="292" r:id="rId33"/>
    <p:sldId id="290" r:id="rId34"/>
    <p:sldId id="291" r:id="rId35"/>
    <p:sldId id="293" r:id="rId36"/>
    <p:sldId id="294" r:id="rId37"/>
    <p:sldId id="295" r:id="rId38"/>
    <p:sldId id="296" r:id="rId39"/>
    <p:sldId id="297" r:id="rId40"/>
    <p:sldId id="299" r:id="rId41"/>
    <p:sldId id="300" r:id="rId42"/>
    <p:sldId id="302" r:id="rId43"/>
    <p:sldId id="301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8" r:id="rId69"/>
    <p:sldId id="327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  <p:sldId id="346" r:id="rId88"/>
    <p:sldId id="347" r:id="rId89"/>
    <p:sldId id="348" r:id="rId90"/>
    <p:sldId id="349" r:id="rId91"/>
    <p:sldId id="350" r:id="rId92"/>
    <p:sldId id="351" r:id="rId93"/>
    <p:sldId id="352" r:id="rId94"/>
    <p:sldId id="353" r:id="rId95"/>
    <p:sldId id="354" r:id="rId96"/>
    <p:sldId id="355" r:id="rId97"/>
    <p:sldId id="356" r:id="rId98"/>
    <p:sldId id="359" r:id="rId99"/>
    <p:sldId id="360" r:id="rId100"/>
    <p:sldId id="362" r:id="rId101"/>
    <p:sldId id="363" r:id="rId102"/>
    <p:sldId id="364" r:id="rId103"/>
    <p:sldId id="365" r:id="rId104"/>
    <p:sldId id="366" r:id="rId105"/>
    <p:sldId id="367" r:id="rId106"/>
    <p:sldId id="368" r:id="rId107"/>
    <p:sldId id="369" r:id="rId108"/>
    <p:sldId id="370" r:id="rId109"/>
    <p:sldId id="371" r:id="rId110"/>
    <p:sldId id="372" r:id="rId111"/>
    <p:sldId id="373" r:id="rId112"/>
    <p:sldId id="374" r:id="rId113"/>
    <p:sldId id="375" r:id="rId114"/>
    <p:sldId id="376" r:id="rId115"/>
    <p:sldId id="377" r:id="rId116"/>
    <p:sldId id="378" r:id="rId117"/>
    <p:sldId id="379" r:id="rId118"/>
    <p:sldId id="399" r:id="rId119"/>
    <p:sldId id="380" r:id="rId120"/>
    <p:sldId id="381" r:id="rId121"/>
    <p:sldId id="382" r:id="rId122"/>
    <p:sldId id="383" r:id="rId123"/>
    <p:sldId id="384" r:id="rId124"/>
    <p:sldId id="385" r:id="rId125"/>
    <p:sldId id="386" r:id="rId126"/>
    <p:sldId id="387" r:id="rId127"/>
    <p:sldId id="388" r:id="rId128"/>
    <p:sldId id="389" r:id="rId129"/>
    <p:sldId id="390" r:id="rId130"/>
    <p:sldId id="391" r:id="rId131"/>
    <p:sldId id="392" r:id="rId132"/>
    <p:sldId id="394" r:id="rId133"/>
    <p:sldId id="393" r:id="rId134"/>
    <p:sldId id="396" r:id="rId1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9FC"/>
    <a:srgbClr val="F0F7FB"/>
    <a:srgbClr val="E6F2FA"/>
    <a:srgbClr val="EF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98" autoAdjust="0"/>
    <p:restoredTop sz="96236" autoAdjust="0"/>
  </p:normalViewPr>
  <p:slideViewPr>
    <p:cSldViewPr snapToGrid="0">
      <p:cViewPr varScale="1">
        <p:scale>
          <a:sx n="105" d="100"/>
          <a:sy n="105" d="100"/>
        </p:scale>
        <p:origin x="8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208D8-A79A-4833-9B58-A2D5AB7C6C06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CC67F-FBC9-49DE-8D14-C60D7E4009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898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0CC67F-FBC9-49DE-8D14-C60D7E40091C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6163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99695-C099-1FF6-69EE-6CFCCE2E4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8B267-3FF8-AF7B-08D1-0A1FB43C4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0A984-F506-A311-0822-171C6CB34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E9899-D0EE-97A8-BC93-0BCEDD9A0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F239A-3683-D7B8-9E1A-2BD43C3B6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71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106DC-4486-D292-74AB-A4DCBC32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9AAC7A-659D-7EF0-0A7F-02F570EDF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9092A-E455-DDCF-9328-7AD81AB45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89502-412B-B481-B460-B43253B1E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75097-4FB8-3A24-11FA-1D7AFB573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726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E4658D-A9B1-21F9-B3D3-6F15B765A1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26917A-E02F-2562-A59D-D590BEE77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1D40E-1B1F-383A-19D6-B0577112C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4547B-D232-02E5-63CE-3517FE52F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B2A876-6E0F-A642-CEFC-9CB343426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2878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1A6A3-7D3D-03D3-CD6A-AA71AA7DE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7F315-77FB-E4DA-83CA-FD7548BC6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ADDDF-DB87-C835-645F-B94CD3B4D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7324F-9331-8DD6-6F40-7B53FB94F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CB960-6D77-5954-97B2-9FE2FDFBB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9649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A370E-6F79-743E-B221-0DDD836DE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9422B-8072-E4A2-6488-87D81754A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10C7B-C492-E94A-418C-B60117B5A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8B952-5A05-A9FA-EC17-A28F48A4D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61736-F2BE-8707-F0AB-E99D5CD16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6934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C1CBA-E38B-6B9A-1D38-D225F1B60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E26FF-3377-869A-7398-37CEA77C18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F76736-3369-172F-4722-02B5AF5FB8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305CA-4EB0-D402-FF75-BE25D7F90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F222B-CA3B-B1FC-875C-EC8FD7EEA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4C795-D2E9-0ECD-F55E-1FEB45D9E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5942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25BB5-1BA3-0F45-1790-BE1E61D17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20199-C107-5BBA-9F4B-FD4727E28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A2C83-0066-19C1-F160-DEFE4E1CE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62BDF5-7EB7-D699-EFE8-248CDA401F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27D1E-7453-0519-2615-6654B34A8E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6578A8-DA5A-B689-6909-D604B010C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79AD17-6D27-F8CC-BD95-D3C2D80CD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8B9B6-702E-9F62-E15F-C3208956A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53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CBFC-0116-EF88-9297-CE50CC796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D9A1B-4A70-9B0C-DF01-977C1AAC6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D759C-8F86-023E-9599-808C2CEDA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4FA57C-B3FE-D8AC-35DD-32C376BB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1223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562BD9-8F9A-42D6-A300-D2D97B80B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B674C4-FDED-35EF-A8F9-E352CDE54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7DEA70-8F8F-61F7-B0A0-B7DACF8CB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456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A4FC0-BAF3-BCD0-A558-92681D1C0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E12C8-C7A6-AA09-EE8A-8A73DECA2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305F8-D2A4-1925-9713-C9409035F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59DAF1-8B80-A6AC-879E-09E16B50D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07F13-7E2F-AFD8-F24D-248AD319E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DE91A-2D18-ADB7-7C5F-444988EA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308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17D2C-22B9-6AAA-6D58-60DF50386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26FA5F-F93A-9F11-9DAB-D808ED892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E13C84-AC7B-0F53-738A-CE2A38CA7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12C2E-C4A6-277A-59AE-D6E2444E8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1916E-A6AE-6714-380F-DB44A36B2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CCCDF1-8DF7-30CB-F0E0-5D158CF8A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2156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C3E088-DF37-3FCC-E2DA-95B1A6537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856CE-A6DF-B059-F60C-5EBB702F7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EC87-480A-0D83-E225-676083C90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0503C1-2A11-43D0-8BAC-080F61B7D264}" type="datetimeFigureOut">
              <a:rPr lang="en-CA" smtClean="0"/>
              <a:t>2026-06-08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BA66C-C87B-D225-AF27-12067F80F6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EE957-8B00-2315-9B5E-9B49D3B96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81D441-420C-488C-AD04-91793BBDE5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952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6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600.png"/><Relationship Id="rId7" Type="http://schemas.openxmlformats.org/officeDocument/2006/relationships/image" Target="../media/image129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600.png"/><Relationship Id="rId7" Type="http://schemas.openxmlformats.org/officeDocument/2006/relationships/image" Target="../media/image129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7" Type="http://schemas.openxmlformats.org/officeDocument/2006/relationships/image" Target="../media/image13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600.png"/><Relationship Id="rId7" Type="http://schemas.openxmlformats.org/officeDocument/2006/relationships/image" Target="../media/image13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600.png"/><Relationship Id="rId7" Type="http://schemas.openxmlformats.org/officeDocument/2006/relationships/image" Target="../media/image13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188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3" Type="http://schemas.openxmlformats.org/officeDocument/2006/relationships/image" Target="../media/image600.png"/><Relationship Id="rId7" Type="http://schemas.openxmlformats.org/officeDocument/2006/relationships/image" Target="../media/image13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190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3" Type="http://schemas.openxmlformats.org/officeDocument/2006/relationships/image" Target="../media/image600.png"/><Relationship Id="rId7" Type="http://schemas.openxmlformats.org/officeDocument/2006/relationships/image" Target="../media/image13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19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image" Target="../media/image600.png"/><Relationship Id="rId7" Type="http://schemas.openxmlformats.org/officeDocument/2006/relationships/image" Target="../media/image13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191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image" Target="../media/image600.png"/><Relationship Id="rId7" Type="http://schemas.openxmlformats.org/officeDocument/2006/relationships/image" Target="../media/image13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193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3" Type="http://schemas.openxmlformats.org/officeDocument/2006/relationships/image" Target="../media/image600.png"/><Relationship Id="rId7" Type="http://schemas.openxmlformats.org/officeDocument/2006/relationships/image" Target="../media/image192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10" Type="http://schemas.openxmlformats.org/officeDocument/2006/relationships/image" Target="../media/image136.png"/><Relationship Id="rId4" Type="http://schemas.openxmlformats.org/officeDocument/2006/relationships/image" Target="../media/image610.png"/><Relationship Id="rId9" Type="http://schemas.openxmlformats.org/officeDocument/2006/relationships/image" Target="../media/image194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600.png"/><Relationship Id="rId7" Type="http://schemas.openxmlformats.org/officeDocument/2006/relationships/image" Target="../media/image19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136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600.png"/><Relationship Id="rId7" Type="http://schemas.openxmlformats.org/officeDocument/2006/relationships/image" Target="../media/image19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10" Type="http://schemas.openxmlformats.org/officeDocument/2006/relationships/image" Target="../media/image136.png"/><Relationship Id="rId4" Type="http://schemas.openxmlformats.org/officeDocument/2006/relationships/image" Target="../media/image610.png"/><Relationship Id="rId9" Type="http://schemas.openxmlformats.org/officeDocument/2006/relationships/image" Target="../media/image194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3" Type="http://schemas.openxmlformats.org/officeDocument/2006/relationships/image" Target="../media/image600.png"/><Relationship Id="rId7" Type="http://schemas.openxmlformats.org/officeDocument/2006/relationships/image" Target="../media/image197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10" Type="http://schemas.openxmlformats.org/officeDocument/2006/relationships/image" Target="../media/image136.png"/><Relationship Id="rId4" Type="http://schemas.openxmlformats.org/officeDocument/2006/relationships/image" Target="../media/image610.png"/><Relationship Id="rId9" Type="http://schemas.openxmlformats.org/officeDocument/2006/relationships/image" Target="../media/image194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600.png"/><Relationship Id="rId7" Type="http://schemas.openxmlformats.org/officeDocument/2006/relationships/image" Target="../media/image197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620.png"/><Relationship Id="rId10" Type="http://schemas.openxmlformats.org/officeDocument/2006/relationships/image" Target="../media/image136.png"/><Relationship Id="rId4" Type="http://schemas.openxmlformats.org/officeDocument/2006/relationships/image" Target="../media/image610.png"/><Relationship Id="rId9" Type="http://schemas.openxmlformats.org/officeDocument/2006/relationships/image" Target="../media/image194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590.png"/><Relationship Id="rId7" Type="http://schemas.openxmlformats.org/officeDocument/2006/relationships/image" Target="../media/image186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0.png"/><Relationship Id="rId11" Type="http://schemas.openxmlformats.org/officeDocument/2006/relationships/image" Target="../media/image200.png"/><Relationship Id="rId5" Type="http://schemas.openxmlformats.org/officeDocument/2006/relationships/image" Target="../media/image610.png"/><Relationship Id="rId10" Type="http://schemas.openxmlformats.org/officeDocument/2006/relationships/image" Target="../media/image194.png"/><Relationship Id="rId4" Type="http://schemas.openxmlformats.org/officeDocument/2006/relationships/image" Target="../media/image600.png"/><Relationship Id="rId9" Type="http://schemas.openxmlformats.org/officeDocument/2006/relationships/image" Target="../media/image199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600.png"/><Relationship Id="rId7" Type="http://schemas.openxmlformats.org/officeDocument/2006/relationships/image" Target="../media/image16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600.png"/><Relationship Id="rId7" Type="http://schemas.openxmlformats.org/officeDocument/2006/relationships/image" Target="../media/image16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600.png"/><Relationship Id="rId7" Type="http://schemas.openxmlformats.org/officeDocument/2006/relationships/image" Target="../media/image16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600.png"/><Relationship Id="rId7" Type="http://schemas.openxmlformats.org/officeDocument/2006/relationships/image" Target="../media/image16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202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600.png"/><Relationship Id="rId7" Type="http://schemas.openxmlformats.org/officeDocument/2006/relationships/image" Target="../media/image16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202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600.png"/><Relationship Id="rId7" Type="http://schemas.openxmlformats.org/officeDocument/2006/relationships/image" Target="../media/image16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203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65.png"/><Relationship Id="rId7" Type="http://schemas.openxmlformats.org/officeDocument/2006/relationships/image" Target="../media/image620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0.png"/><Relationship Id="rId5" Type="http://schemas.openxmlformats.org/officeDocument/2006/relationships/image" Target="../media/image600.png"/><Relationship Id="rId4" Type="http://schemas.openxmlformats.org/officeDocument/2006/relationships/image" Target="../media/image590.png"/><Relationship Id="rId9" Type="http://schemas.openxmlformats.org/officeDocument/2006/relationships/image" Target="../media/image203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1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7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0.png"/><Relationship Id="rId7" Type="http://schemas.openxmlformats.org/officeDocument/2006/relationships/image" Target="../media/image41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1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1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60.png"/><Relationship Id="rId5" Type="http://schemas.openxmlformats.org/officeDocument/2006/relationships/image" Target="../media/image53.png"/><Relationship Id="rId10" Type="http://schemas.openxmlformats.org/officeDocument/2006/relationships/image" Target="../media/image59.png"/><Relationship Id="rId4" Type="http://schemas.openxmlformats.org/officeDocument/2006/relationships/image" Target="../media/image52.png"/><Relationship Id="rId9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8.pn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12" Type="http://schemas.openxmlformats.org/officeDocument/2006/relationships/image" Target="../media/image6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67.png"/><Relationship Id="rId5" Type="http://schemas.openxmlformats.org/officeDocument/2006/relationships/image" Target="../media/image53.png"/><Relationship Id="rId10" Type="http://schemas.openxmlformats.org/officeDocument/2006/relationships/image" Target="../media/image66.png"/><Relationship Id="rId4" Type="http://schemas.openxmlformats.org/officeDocument/2006/relationships/image" Target="../media/image63.png"/><Relationship Id="rId9" Type="http://schemas.openxmlformats.org/officeDocument/2006/relationships/image" Target="../media/image65.png"/><Relationship Id="rId1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68.png"/><Relationship Id="rId3" Type="http://schemas.openxmlformats.org/officeDocument/2006/relationships/image" Target="../media/image62.png"/><Relationship Id="rId7" Type="http://schemas.openxmlformats.org/officeDocument/2006/relationships/image" Target="../media/image56.png"/><Relationship Id="rId12" Type="http://schemas.openxmlformats.org/officeDocument/2006/relationships/image" Target="../media/image72.png"/><Relationship Id="rId2" Type="http://schemas.openxmlformats.org/officeDocument/2006/relationships/image" Target="../media/image50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60.png"/><Relationship Id="rId5" Type="http://schemas.openxmlformats.org/officeDocument/2006/relationships/image" Target="../media/image70.png"/><Relationship Id="rId15" Type="http://schemas.openxmlformats.org/officeDocument/2006/relationships/image" Target="../media/image74.png"/><Relationship Id="rId10" Type="http://schemas.openxmlformats.org/officeDocument/2006/relationships/image" Target="../media/image59.png"/><Relationship Id="rId4" Type="http://schemas.openxmlformats.org/officeDocument/2006/relationships/image" Target="../media/image52.png"/><Relationship Id="rId9" Type="http://schemas.openxmlformats.org/officeDocument/2006/relationships/image" Target="../media/image58.png"/><Relationship Id="rId1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00.png"/><Relationship Id="rId7" Type="http://schemas.openxmlformats.org/officeDocument/2006/relationships/image" Target="../media/image64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7" Type="http://schemas.openxmlformats.org/officeDocument/2006/relationships/image" Target="../media/image64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600.png"/><Relationship Id="rId7" Type="http://schemas.openxmlformats.org/officeDocument/2006/relationships/image" Target="../media/image64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600.png"/><Relationship Id="rId7" Type="http://schemas.openxmlformats.org/officeDocument/2006/relationships/image" Target="../media/image64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0.png"/><Relationship Id="rId5" Type="http://schemas.openxmlformats.org/officeDocument/2006/relationships/image" Target="../media/image620.png"/><Relationship Id="rId10" Type="http://schemas.openxmlformats.org/officeDocument/2006/relationships/image" Target="../media/image80.png"/><Relationship Id="rId4" Type="http://schemas.openxmlformats.org/officeDocument/2006/relationships/image" Target="../media/image610.png"/><Relationship Id="rId9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600.png"/><Relationship Id="rId7" Type="http://schemas.openxmlformats.org/officeDocument/2006/relationships/image" Target="../media/image64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620.png"/><Relationship Id="rId10" Type="http://schemas.openxmlformats.org/officeDocument/2006/relationships/image" Target="../media/image80.png"/><Relationship Id="rId4" Type="http://schemas.openxmlformats.org/officeDocument/2006/relationships/image" Target="../media/image610.png"/><Relationship Id="rId9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600.png"/><Relationship Id="rId7" Type="http://schemas.openxmlformats.org/officeDocument/2006/relationships/image" Target="../media/image64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0.png"/><Relationship Id="rId5" Type="http://schemas.openxmlformats.org/officeDocument/2006/relationships/image" Target="../media/image620.png"/><Relationship Id="rId10" Type="http://schemas.openxmlformats.org/officeDocument/2006/relationships/image" Target="../media/image80.png"/><Relationship Id="rId4" Type="http://schemas.openxmlformats.org/officeDocument/2006/relationships/image" Target="../media/image610.png"/><Relationship Id="rId9" Type="http://schemas.openxmlformats.org/officeDocument/2006/relationships/image" Target="../media/image7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600.png"/><Relationship Id="rId7" Type="http://schemas.openxmlformats.org/officeDocument/2006/relationships/image" Target="../media/image74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0.png"/><Relationship Id="rId5" Type="http://schemas.openxmlformats.org/officeDocument/2006/relationships/image" Target="../media/image620.png"/><Relationship Id="rId10" Type="http://schemas.openxmlformats.org/officeDocument/2006/relationships/image" Target="../media/image80.png"/><Relationship Id="rId4" Type="http://schemas.openxmlformats.org/officeDocument/2006/relationships/image" Target="../media/image610.png"/><Relationship Id="rId9" Type="http://schemas.openxmlformats.org/officeDocument/2006/relationships/image" Target="../media/image7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600.png"/><Relationship Id="rId7" Type="http://schemas.openxmlformats.org/officeDocument/2006/relationships/image" Target="../media/image740.png"/><Relationship Id="rId12" Type="http://schemas.openxmlformats.org/officeDocument/2006/relationships/image" Target="../media/image8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0.png"/><Relationship Id="rId11" Type="http://schemas.openxmlformats.org/officeDocument/2006/relationships/image" Target="../media/image84.png"/><Relationship Id="rId5" Type="http://schemas.openxmlformats.org/officeDocument/2006/relationships/image" Target="../media/image620.png"/><Relationship Id="rId10" Type="http://schemas.openxmlformats.org/officeDocument/2006/relationships/image" Target="../media/image83.png"/><Relationship Id="rId4" Type="http://schemas.openxmlformats.org/officeDocument/2006/relationships/image" Target="../media/image610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7.png"/><Relationship Id="rId3" Type="http://schemas.openxmlformats.org/officeDocument/2006/relationships/image" Target="../media/image600.png"/><Relationship Id="rId7" Type="http://schemas.openxmlformats.org/officeDocument/2006/relationships/image" Target="../media/image820.png"/><Relationship Id="rId12" Type="http://schemas.openxmlformats.org/officeDocument/2006/relationships/image" Target="../media/image86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0.png"/><Relationship Id="rId11" Type="http://schemas.openxmlformats.org/officeDocument/2006/relationships/image" Target="../media/image85.png"/><Relationship Id="rId5" Type="http://schemas.openxmlformats.org/officeDocument/2006/relationships/image" Target="../media/image620.png"/><Relationship Id="rId10" Type="http://schemas.openxmlformats.org/officeDocument/2006/relationships/image" Target="../media/image84.png"/><Relationship Id="rId4" Type="http://schemas.openxmlformats.org/officeDocument/2006/relationships/image" Target="../media/image610.png"/><Relationship Id="rId9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00.png"/><Relationship Id="rId7" Type="http://schemas.openxmlformats.org/officeDocument/2006/relationships/image" Target="../media/image82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00.png"/><Relationship Id="rId7" Type="http://schemas.openxmlformats.org/officeDocument/2006/relationships/image" Target="../media/image82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620.png"/><Relationship Id="rId10" Type="http://schemas.openxmlformats.org/officeDocument/2006/relationships/image" Target="../media/image90.png"/><Relationship Id="rId4" Type="http://schemas.openxmlformats.org/officeDocument/2006/relationships/image" Target="../media/image610.png"/><Relationship Id="rId9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00.png"/><Relationship Id="rId7" Type="http://schemas.openxmlformats.org/officeDocument/2006/relationships/image" Target="../media/image82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620.png"/><Relationship Id="rId10" Type="http://schemas.openxmlformats.org/officeDocument/2006/relationships/image" Target="../media/image92.png"/><Relationship Id="rId4" Type="http://schemas.openxmlformats.org/officeDocument/2006/relationships/image" Target="../media/image610.png"/><Relationship Id="rId9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00.png"/><Relationship Id="rId7" Type="http://schemas.openxmlformats.org/officeDocument/2006/relationships/image" Target="../media/image82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620.png"/><Relationship Id="rId10" Type="http://schemas.openxmlformats.org/officeDocument/2006/relationships/image" Target="../media/image94.png"/><Relationship Id="rId4" Type="http://schemas.openxmlformats.org/officeDocument/2006/relationships/image" Target="../media/image610.png"/><Relationship Id="rId9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00.png"/><Relationship Id="rId7" Type="http://schemas.openxmlformats.org/officeDocument/2006/relationships/image" Target="../media/image82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0.png"/><Relationship Id="rId5" Type="http://schemas.openxmlformats.org/officeDocument/2006/relationships/image" Target="../media/image620.png"/><Relationship Id="rId10" Type="http://schemas.openxmlformats.org/officeDocument/2006/relationships/image" Target="../media/image96.png"/><Relationship Id="rId4" Type="http://schemas.openxmlformats.org/officeDocument/2006/relationships/image" Target="../media/image610.png"/><Relationship Id="rId9" Type="http://schemas.openxmlformats.org/officeDocument/2006/relationships/image" Target="../media/image9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00.png"/><Relationship Id="rId7" Type="http://schemas.openxmlformats.org/officeDocument/2006/relationships/image" Target="../media/image82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0.png"/><Relationship Id="rId5" Type="http://schemas.openxmlformats.org/officeDocument/2006/relationships/image" Target="../media/image620.png"/><Relationship Id="rId10" Type="http://schemas.openxmlformats.org/officeDocument/2006/relationships/image" Target="../media/image96.png"/><Relationship Id="rId4" Type="http://schemas.openxmlformats.org/officeDocument/2006/relationships/image" Target="../media/image610.png"/><Relationship Id="rId9" Type="http://schemas.openxmlformats.org/officeDocument/2006/relationships/image" Target="../media/image9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00.png"/><Relationship Id="rId7" Type="http://schemas.openxmlformats.org/officeDocument/2006/relationships/image" Target="../media/image95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9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00.png"/><Relationship Id="rId7" Type="http://schemas.openxmlformats.org/officeDocument/2006/relationships/image" Target="../media/image95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00.png"/><Relationship Id="rId7" Type="http://schemas.openxmlformats.org/officeDocument/2006/relationships/image" Target="../media/image97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600.png"/><Relationship Id="rId7" Type="http://schemas.openxmlformats.org/officeDocument/2006/relationships/image" Target="../media/image99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620.png"/><Relationship Id="rId10" Type="http://schemas.openxmlformats.org/officeDocument/2006/relationships/image" Target="../media/image102.png"/><Relationship Id="rId4" Type="http://schemas.openxmlformats.org/officeDocument/2006/relationships/image" Target="../media/image610.png"/><Relationship Id="rId9" Type="http://schemas.openxmlformats.org/officeDocument/2006/relationships/image" Target="../media/image10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600.png"/><Relationship Id="rId7" Type="http://schemas.openxmlformats.org/officeDocument/2006/relationships/image" Target="../media/image99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620.png"/><Relationship Id="rId10" Type="http://schemas.openxmlformats.org/officeDocument/2006/relationships/image" Target="../media/image105.png"/><Relationship Id="rId4" Type="http://schemas.openxmlformats.org/officeDocument/2006/relationships/image" Target="../media/image610.png"/><Relationship Id="rId9" Type="http://schemas.openxmlformats.org/officeDocument/2006/relationships/image" Target="../media/image10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600.png"/><Relationship Id="rId7" Type="http://schemas.openxmlformats.org/officeDocument/2006/relationships/image" Target="../media/image99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620.png"/><Relationship Id="rId10" Type="http://schemas.openxmlformats.org/officeDocument/2006/relationships/image" Target="../media/image107.png"/><Relationship Id="rId4" Type="http://schemas.openxmlformats.org/officeDocument/2006/relationships/image" Target="../media/image610.png"/><Relationship Id="rId9" Type="http://schemas.openxmlformats.org/officeDocument/2006/relationships/image" Target="../media/image10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600.png"/><Relationship Id="rId7" Type="http://schemas.openxmlformats.org/officeDocument/2006/relationships/image" Target="../media/image99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620.png"/><Relationship Id="rId10" Type="http://schemas.openxmlformats.org/officeDocument/2006/relationships/image" Target="../media/image107.png"/><Relationship Id="rId4" Type="http://schemas.openxmlformats.org/officeDocument/2006/relationships/image" Target="../media/image610.png"/><Relationship Id="rId9" Type="http://schemas.openxmlformats.org/officeDocument/2006/relationships/image" Target="../media/image10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600.png"/><Relationship Id="rId7" Type="http://schemas.openxmlformats.org/officeDocument/2006/relationships/image" Target="../media/image109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620.png"/><Relationship Id="rId10" Type="http://schemas.openxmlformats.org/officeDocument/2006/relationships/image" Target="../media/image107.png"/><Relationship Id="rId4" Type="http://schemas.openxmlformats.org/officeDocument/2006/relationships/image" Target="../media/image610.png"/><Relationship Id="rId9" Type="http://schemas.openxmlformats.org/officeDocument/2006/relationships/image" Target="../media/image10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600.png"/><Relationship Id="rId7" Type="http://schemas.openxmlformats.org/officeDocument/2006/relationships/image" Target="../media/image11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620.png"/><Relationship Id="rId10" Type="http://schemas.openxmlformats.org/officeDocument/2006/relationships/image" Target="../media/image107.png"/><Relationship Id="rId4" Type="http://schemas.openxmlformats.org/officeDocument/2006/relationships/image" Target="../media/image610.png"/><Relationship Id="rId9" Type="http://schemas.openxmlformats.org/officeDocument/2006/relationships/image" Target="../media/image10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600.png"/><Relationship Id="rId7" Type="http://schemas.openxmlformats.org/officeDocument/2006/relationships/image" Target="../media/image112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600.png"/><Relationship Id="rId7" Type="http://schemas.openxmlformats.org/officeDocument/2006/relationships/image" Target="../media/image112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620.png"/><Relationship Id="rId10" Type="http://schemas.openxmlformats.org/officeDocument/2006/relationships/image" Target="../media/image115.png"/><Relationship Id="rId4" Type="http://schemas.openxmlformats.org/officeDocument/2006/relationships/image" Target="../media/image610.png"/><Relationship Id="rId9" Type="http://schemas.openxmlformats.org/officeDocument/2006/relationships/image" Target="../media/image11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600.png"/><Relationship Id="rId7" Type="http://schemas.openxmlformats.org/officeDocument/2006/relationships/image" Target="../media/image116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620.png"/><Relationship Id="rId10" Type="http://schemas.openxmlformats.org/officeDocument/2006/relationships/image" Target="../media/image115.png"/><Relationship Id="rId4" Type="http://schemas.openxmlformats.org/officeDocument/2006/relationships/image" Target="../media/image610.png"/><Relationship Id="rId9" Type="http://schemas.openxmlformats.org/officeDocument/2006/relationships/image" Target="../media/image11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600.png"/><Relationship Id="rId7" Type="http://schemas.openxmlformats.org/officeDocument/2006/relationships/image" Target="../media/image117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620.png"/><Relationship Id="rId10" Type="http://schemas.openxmlformats.org/officeDocument/2006/relationships/image" Target="../media/image115.png"/><Relationship Id="rId4" Type="http://schemas.openxmlformats.org/officeDocument/2006/relationships/image" Target="../media/image610.png"/><Relationship Id="rId9" Type="http://schemas.openxmlformats.org/officeDocument/2006/relationships/image" Target="../media/image11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600.png"/><Relationship Id="rId7" Type="http://schemas.openxmlformats.org/officeDocument/2006/relationships/image" Target="../media/image118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600.png"/><Relationship Id="rId7" Type="http://schemas.openxmlformats.org/officeDocument/2006/relationships/image" Target="../media/image118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620.png"/><Relationship Id="rId10" Type="http://schemas.openxmlformats.org/officeDocument/2006/relationships/image" Target="../media/image122.png"/><Relationship Id="rId4" Type="http://schemas.openxmlformats.org/officeDocument/2006/relationships/image" Target="../media/image610.png"/><Relationship Id="rId9" Type="http://schemas.openxmlformats.org/officeDocument/2006/relationships/image" Target="../media/image12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600.png"/><Relationship Id="rId7" Type="http://schemas.openxmlformats.org/officeDocument/2006/relationships/image" Target="../media/image118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620.png"/><Relationship Id="rId10" Type="http://schemas.openxmlformats.org/officeDocument/2006/relationships/image" Target="../media/image122.png"/><Relationship Id="rId4" Type="http://schemas.openxmlformats.org/officeDocument/2006/relationships/image" Target="../media/image610.png"/><Relationship Id="rId9" Type="http://schemas.openxmlformats.org/officeDocument/2006/relationships/image" Target="../media/image121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600.png"/><Relationship Id="rId7" Type="http://schemas.openxmlformats.org/officeDocument/2006/relationships/image" Target="../media/image118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620.png"/><Relationship Id="rId10" Type="http://schemas.openxmlformats.org/officeDocument/2006/relationships/image" Target="../media/image125.png"/><Relationship Id="rId4" Type="http://schemas.openxmlformats.org/officeDocument/2006/relationships/image" Target="../media/image610.png"/><Relationship Id="rId9" Type="http://schemas.openxmlformats.org/officeDocument/2006/relationships/image" Target="../media/image12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600.png"/><Relationship Id="rId7" Type="http://schemas.openxmlformats.org/officeDocument/2006/relationships/image" Target="../media/image118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620.png"/><Relationship Id="rId10" Type="http://schemas.openxmlformats.org/officeDocument/2006/relationships/image" Target="../media/image127.png"/><Relationship Id="rId4" Type="http://schemas.openxmlformats.org/officeDocument/2006/relationships/image" Target="../media/image610.png"/><Relationship Id="rId9" Type="http://schemas.openxmlformats.org/officeDocument/2006/relationships/image" Target="../media/image1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600.png"/><Relationship Id="rId7" Type="http://schemas.openxmlformats.org/officeDocument/2006/relationships/image" Target="../media/image118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620.png"/><Relationship Id="rId10" Type="http://schemas.openxmlformats.org/officeDocument/2006/relationships/image" Target="../media/image127.png"/><Relationship Id="rId4" Type="http://schemas.openxmlformats.org/officeDocument/2006/relationships/image" Target="../media/image610.png"/><Relationship Id="rId9" Type="http://schemas.openxmlformats.org/officeDocument/2006/relationships/image" Target="../media/image129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600.png"/><Relationship Id="rId7" Type="http://schemas.openxmlformats.org/officeDocument/2006/relationships/image" Target="../media/image129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127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600.png"/><Relationship Id="rId7" Type="http://schemas.openxmlformats.org/officeDocument/2006/relationships/image" Target="../media/image129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600.png"/><Relationship Id="rId7" Type="http://schemas.openxmlformats.org/officeDocument/2006/relationships/image" Target="../media/image129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620.png"/><Relationship Id="rId10" Type="http://schemas.openxmlformats.org/officeDocument/2006/relationships/image" Target="../media/image134.png"/><Relationship Id="rId4" Type="http://schemas.openxmlformats.org/officeDocument/2006/relationships/image" Target="../media/image610.png"/><Relationship Id="rId9" Type="http://schemas.openxmlformats.org/officeDocument/2006/relationships/image" Target="../media/image13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600.png"/><Relationship Id="rId7" Type="http://schemas.openxmlformats.org/officeDocument/2006/relationships/image" Target="../media/image13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620.png"/><Relationship Id="rId10" Type="http://schemas.openxmlformats.org/officeDocument/2006/relationships/image" Target="../media/image134.png"/><Relationship Id="rId4" Type="http://schemas.openxmlformats.org/officeDocument/2006/relationships/image" Target="../media/image610.png"/><Relationship Id="rId9" Type="http://schemas.openxmlformats.org/officeDocument/2006/relationships/image" Target="../media/image133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3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3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5" Type="http://schemas.openxmlformats.org/officeDocument/2006/relationships/image" Target="../media/image620.png"/><Relationship Id="rId10" Type="http://schemas.openxmlformats.org/officeDocument/2006/relationships/image" Target="../media/image139.png"/><Relationship Id="rId4" Type="http://schemas.openxmlformats.org/officeDocument/2006/relationships/image" Target="../media/image610.png"/><Relationship Id="rId9" Type="http://schemas.openxmlformats.org/officeDocument/2006/relationships/image" Target="../media/image138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3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620.png"/><Relationship Id="rId10" Type="http://schemas.openxmlformats.org/officeDocument/2006/relationships/image" Target="../media/image139.png"/><Relationship Id="rId4" Type="http://schemas.openxmlformats.org/officeDocument/2006/relationships/image" Target="../media/image610.png"/><Relationship Id="rId9" Type="http://schemas.openxmlformats.org/officeDocument/2006/relationships/image" Target="../media/image138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3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620.png"/><Relationship Id="rId10" Type="http://schemas.openxmlformats.org/officeDocument/2006/relationships/image" Target="../media/image139.png"/><Relationship Id="rId4" Type="http://schemas.openxmlformats.org/officeDocument/2006/relationships/image" Target="../media/image610.png"/><Relationship Id="rId9" Type="http://schemas.openxmlformats.org/officeDocument/2006/relationships/image" Target="../media/image141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3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620.png"/><Relationship Id="rId10" Type="http://schemas.openxmlformats.org/officeDocument/2006/relationships/image" Target="../media/image143.png"/><Relationship Id="rId4" Type="http://schemas.openxmlformats.org/officeDocument/2006/relationships/image" Target="../media/image610.png"/><Relationship Id="rId9" Type="http://schemas.openxmlformats.org/officeDocument/2006/relationships/image" Target="../media/image1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3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620.png"/><Relationship Id="rId10" Type="http://schemas.openxmlformats.org/officeDocument/2006/relationships/image" Target="../media/image145.png"/><Relationship Id="rId4" Type="http://schemas.openxmlformats.org/officeDocument/2006/relationships/image" Target="../media/image610.png"/><Relationship Id="rId9" Type="http://schemas.openxmlformats.org/officeDocument/2006/relationships/image" Target="../media/image144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35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620.png"/><Relationship Id="rId10" Type="http://schemas.openxmlformats.org/officeDocument/2006/relationships/image" Target="../media/image145.png"/><Relationship Id="rId4" Type="http://schemas.openxmlformats.org/officeDocument/2006/relationships/image" Target="../media/image610.png"/><Relationship Id="rId9" Type="http://schemas.openxmlformats.org/officeDocument/2006/relationships/image" Target="../media/image147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48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620.png"/><Relationship Id="rId10" Type="http://schemas.openxmlformats.org/officeDocument/2006/relationships/image" Target="../media/image145.png"/><Relationship Id="rId4" Type="http://schemas.openxmlformats.org/officeDocument/2006/relationships/image" Target="../media/image610.png"/><Relationship Id="rId9" Type="http://schemas.openxmlformats.org/officeDocument/2006/relationships/image" Target="../media/image147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48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5" Type="http://schemas.openxmlformats.org/officeDocument/2006/relationships/image" Target="../media/image620.png"/><Relationship Id="rId10" Type="http://schemas.openxmlformats.org/officeDocument/2006/relationships/image" Target="../media/image145.png"/><Relationship Id="rId4" Type="http://schemas.openxmlformats.org/officeDocument/2006/relationships/image" Target="../media/image610.png"/><Relationship Id="rId9" Type="http://schemas.openxmlformats.org/officeDocument/2006/relationships/image" Target="../media/image147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600.png"/><Relationship Id="rId7" Type="http://schemas.openxmlformats.org/officeDocument/2006/relationships/image" Target="../media/image15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5" Type="http://schemas.openxmlformats.org/officeDocument/2006/relationships/image" Target="../media/image620.png"/><Relationship Id="rId10" Type="http://schemas.openxmlformats.org/officeDocument/2006/relationships/image" Target="../media/image145.png"/><Relationship Id="rId4" Type="http://schemas.openxmlformats.org/officeDocument/2006/relationships/image" Target="../media/image610.png"/><Relationship Id="rId9" Type="http://schemas.openxmlformats.org/officeDocument/2006/relationships/image" Target="../media/image147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600.png"/><Relationship Id="rId7" Type="http://schemas.openxmlformats.org/officeDocument/2006/relationships/image" Target="../media/image15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600.png"/><Relationship Id="rId7" Type="http://schemas.openxmlformats.org/officeDocument/2006/relationships/image" Target="../media/image15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5" Type="http://schemas.openxmlformats.org/officeDocument/2006/relationships/image" Target="../media/image620.png"/><Relationship Id="rId10" Type="http://schemas.openxmlformats.org/officeDocument/2006/relationships/image" Target="../media/image154.png"/><Relationship Id="rId4" Type="http://schemas.openxmlformats.org/officeDocument/2006/relationships/image" Target="../media/image610.png"/><Relationship Id="rId9" Type="http://schemas.openxmlformats.org/officeDocument/2006/relationships/image" Target="../media/image153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600.png"/><Relationship Id="rId7" Type="http://schemas.openxmlformats.org/officeDocument/2006/relationships/image" Target="../media/image15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620.png"/><Relationship Id="rId10" Type="http://schemas.openxmlformats.org/officeDocument/2006/relationships/image" Target="../media/image154.png"/><Relationship Id="rId4" Type="http://schemas.openxmlformats.org/officeDocument/2006/relationships/image" Target="../media/image610.png"/><Relationship Id="rId9" Type="http://schemas.openxmlformats.org/officeDocument/2006/relationships/image" Target="../media/image155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600.png"/><Relationship Id="rId7" Type="http://schemas.openxmlformats.org/officeDocument/2006/relationships/image" Target="../media/image15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620.png"/><Relationship Id="rId10" Type="http://schemas.openxmlformats.org/officeDocument/2006/relationships/image" Target="../media/image157.png"/><Relationship Id="rId4" Type="http://schemas.openxmlformats.org/officeDocument/2006/relationships/image" Target="../media/image610.png"/><Relationship Id="rId9" Type="http://schemas.openxmlformats.org/officeDocument/2006/relationships/image" Target="../media/image156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600.png"/><Relationship Id="rId7" Type="http://schemas.openxmlformats.org/officeDocument/2006/relationships/image" Target="../media/image15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620.png"/><Relationship Id="rId10" Type="http://schemas.openxmlformats.org/officeDocument/2006/relationships/image" Target="../media/image159.png"/><Relationship Id="rId4" Type="http://schemas.openxmlformats.org/officeDocument/2006/relationships/image" Target="../media/image610.png"/><Relationship Id="rId9" Type="http://schemas.openxmlformats.org/officeDocument/2006/relationships/image" Target="../media/image1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600.png"/><Relationship Id="rId7" Type="http://schemas.openxmlformats.org/officeDocument/2006/relationships/image" Target="../media/image159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153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600.png"/><Relationship Id="rId7" Type="http://schemas.openxmlformats.org/officeDocument/2006/relationships/image" Target="../media/image159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Relationship Id="rId9" Type="http://schemas.openxmlformats.org/officeDocument/2006/relationships/image" Target="../media/image153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600.png"/><Relationship Id="rId7" Type="http://schemas.openxmlformats.org/officeDocument/2006/relationships/image" Target="../media/image16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5" Type="http://schemas.openxmlformats.org/officeDocument/2006/relationships/image" Target="../media/image620.png"/><Relationship Id="rId10" Type="http://schemas.openxmlformats.org/officeDocument/2006/relationships/image" Target="../media/image159.png"/><Relationship Id="rId4" Type="http://schemas.openxmlformats.org/officeDocument/2006/relationships/image" Target="../media/image610.png"/><Relationship Id="rId9" Type="http://schemas.openxmlformats.org/officeDocument/2006/relationships/image" Target="../media/image153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600.png"/><Relationship Id="rId7" Type="http://schemas.openxmlformats.org/officeDocument/2006/relationships/image" Target="../media/image16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600.png"/><Relationship Id="rId7" Type="http://schemas.openxmlformats.org/officeDocument/2006/relationships/image" Target="../media/image161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5" Type="http://schemas.openxmlformats.org/officeDocument/2006/relationships/image" Target="../media/image620.png"/><Relationship Id="rId10" Type="http://schemas.openxmlformats.org/officeDocument/2006/relationships/image" Target="../media/image164.png"/><Relationship Id="rId4" Type="http://schemas.openxmlformats.org/officeDocument/2006/relationships/image" Target="../media/image610.png"/><Relationship Id="rId9" Type="http://schemas.openxmlformats.org/officeDocument/2006/relationships/image" Target="../media/image162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600.png"/><Relationship Id="rId7" Type="http://schemas.openxmlformats.org/officeDocument/2006/relationships/image" Target="../media/image166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620.png"/><Relationship Id="rId10" Type="http://schemas.openxmlformats.org/officeDocument/2006/relationships/image" Target="../media/image164.png"/><Relationship Id="rId4" Type="http://schemas.openxmlformats.org/officeDocument/2006/relationships/image" Target="../media/image610.png"/><Relationship Id="rId9" Type="http://schemas.openxmlformats.org/officeDocument/2006/relationships/image" Target="../media/image162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600.png"/><Relationship Id="rId7" Type="http://schemas.openxmlformats.org/officeDocument/2006/relationships/image" Target="../media/image167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600.png"/><Relationship Id="rId7" Type="http://schemas.openxmlformats.org/officeDocument/2006/relationships/image" Target="../media/image167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5" Type="http://schemas.openxmlformats.org/officeDocument/2006/relationships/image" Target="../media/image620.png"/><Relationship Id="rId10" Type="http://schemas.openxmlformats.org/officeDocument/2006/relationships/image" Target="../media/image169.png"/><Relationship Id="rId4" Type="http://schemas.openxmlformats.org/officeDocument/2006/relationships/image" Target="../media/image610.png"/><Relationship Id="rId9" Type="http://schemas.openxmlformats.org/officeDocument/2006/relationships/image" Target="../media/image168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600.png"/><Relationship Id="rId7" Type="http://schemas.openxmlformats.org/officeDocument/2006/relationships/image" Target="../media/image172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5" Type="http://schemas.openxmlformats.org/officeDocument/2006/relationships/image" Target="../media/image620.png"/><Relationship Id="rId10" Type="http://schemas.openxmlformats.org/officeDocument/2006/relationships/image" Target="../media/image169.png"/><Relationship Id="rId4" Type="http://schemas.openxmlformats.org/officeDocument/2006/relationships/image" Target="../media/image610.png"/><Relationship Id="rId9" Type="http://schemas.openxmlformats.org/officeDocument/2006/relationships/image" Target="../media/image168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00.png"/><Relationship Id="rId7" Type="http://schemas.openxmlformats.org/officeDocument/2006/relationships/image" Target="../media/image173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00.png"/><Relationship Id="rId7" Type="http://schemas.openxmlformats.org/officeDocument/2006/relationships/image" Target="../media/image173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620.png"/><Relationship Id="rId10" Type="http://schemas.openxmlformats.org/officeDocument/2006/relationships/image" Target="../media/image174.png"/><Relationship Id="rId4" Type="http://schemas.openxmlformats.org/officeDocument/2006/relationships/image" Target="../media/image610.png"/><Relationship Id="rId9" Type="http://schemas.openxmlformats.org/officeDocument/2006/relationships/image" Target="../media/image170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00.png"/><Relationship Id="rId7" Type="http://schemas.openxmlformats.org/officeDocument/2006/relationships/image" Target="../media/image173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00.png"/><Relationship Id="rId7" Type="http://schemas.openxmlformats.org/officeDocument/2006/relationships/image" Target="../media/image177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png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66ECB29-9BF6-C7CA-65AE-565220B810D3}"/>
              </a:ext>
            </a:extLst>
          </p:cNvPr>
          <p:cNvSpPr/>
          <p:nvPr/>
        </p:nvSpPr>
        <p:spPr>
          <a:xfrm>
            <a:off x="1037138" y="840757"/>
            <a:ext cx="10119769" cy="5142733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D0B80E-F3ED-ACAE-AE89-D149A77BA4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8170" y="966263"/>
            <a:ext cx="9755659" cy="2387600"/>
          </a:xfrm>
        </p:spPr>
        <p:txBody>
          <a:bodyPr>
            <a:normAutofit/>
          </a:bodyPr>
          <a:lstStyle/>
          <a:p>
            <a:r>
              <a:rPr lang="en-CA" sz="4800" b="1" dirty="0">
                <a:latin typeface="Segoe UI Bold" panose="020B0802040204020203" pitchFamily="34" charset="0"/>
                <a:ea typeface="HGPSoeiKakugothicUB" panose="020B0A00000000000000" pitchFamily="34" charset="-128"/>
                <a:cs typeface="Segoe UI Bold" panose="020B0802040204020203" pitchFamily="34" charset="0"/>
              </a:rPr>
              <a:t>Fast persistent homology computations via Reduction to Zero Differentials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01EBC-8A56-6059-6F96-EB158E7BB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79369"/>
            <a:ext cx="9144000" cy="1094320"/>
          </a:xfrm>
        </p:spPr>
        <p:txBody>
          <a:bodyPr/>
          <a:lstStyle/>
          <a:p>
            <a:r>
              <a:rPr lang="en-CA" b="1" dirty="0">
                <a:latin typeface="Segoe UI Semibold" panose="020B0702040204020203" pitchFamily="34" charset="0"/>
                <a:ea typeface="HGPSoeiKakugothicUB" panose="020B0400000000000000" pitchFamily="34" charset="-128"/>
                <a:cs typeface="Segoe UI Semibold" panose="020B0702040204020203" pitchFamily="34" charset="0"/>
              </a:rPr>
              <a:t>Nathan Kershaw</a:t>
            </a:r>
          </a:p>
          <a:p>
            <a:r>
              <a:rPr lang="en-CA" b="1" dirty="0">
                <a:latin typeface="Segoe UI Semibold" panose="020B0702040204020203" pitchFamily="34" charset="0"/>
                <a:ea typeface="HGPSoeiKakugothicUB" panose="020B0400000000000000" pitchFamily="34" charset="-128"/>
                <a:cs typeface="Segoe UI Semibold" panose="020B0702040204020203" pitchFamily="34" charset="0"/>
              </a:rPr>
              <a:t>Joint with Chris </a:t>
            </a:r>
            <a:r>
              <a:rPr lang="en-CA" b="1" dirty="0" err="1">
                <a:latin typeface="Segoe UI Semibold" panose="020B0702040204020203" pitchFamily="34" charset="0"/>
                <a:ea typeface="HGPSoeiKakugothicUB" panose="020B0400000000000000" pitchFamily="34" charset="-128"/>
                <a:cs typeface="Segoe UI Semibold" panose="020B0702040204020203" pitchFamily="34" charset="0"/>
              </a:rPr>
              <a:t>Kapulkin</a:t>
            </a:r>
            <a:endParaRPr lang="en-CA" b="1" dirty="0">
              <a:latin typeface="Segoe UI Semibold" panose="020B0702040204020203" pitchFamily="34" charset="0"/>
              <a:ea typeface="HGPSoeiKakugothicUB" panose="020B0400000000000000" pitchFamily="34" charset="-128"/>
              <a:cs typeface="Segoe UI Semibold" panose="020B0702040204020203" pitchFamily="34" charset="0"/>
            </a:endParaRPr>
          </a:p>
        </p:txBody>
      </p:sp>
      <p:pic>
        <p:nvPicPr>
          <p:cNvPr id="4" name="Picture 3" descr="A purple shield with white and black text&#10;&#10;AI-generated content may be incorrect.">
            <a:extLst>
              <a:ext uri="{FF2B5EF4-FFF2-40B4-BE49-F238E27FC236}">
                <a16:creationId xmlns:a16="http://schemas.microsoft.com/office/drawing/2014/main" id="{371123D8-47F4-36BB-CBFB-EFE911763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834" y="4483567"/>
            <a:ext cx="1184332" cy="125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82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04546-8D6F-FB13-0FE4-207724253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301F8-BABB-9182-8DE4-88815FC41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p:pic>
        <p:nvPicPr>
          <p:cNvPr id="8" name="rips_filtration_circ">
            <a:hlinkClick r:id="" action="ppaction://media"/>
            <a:extLst>
              <a:ext uri="{FF2B5EF4-FFF2-40B4-BE49-F238E27FC236}">
                <a16:creationId xmlns:a16="http://schemas.microsoft.com/office/drawing/2014/main" id="{C3E2B263-CE36-ED63-5435-E86D7F4DF3CD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65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7903" y="1371330"/>
            <a:ext cx="9776194" cy="5498985"/>
          </a:xfrm>
        </p:spPr>
      </p:pic>
    </p:spTree>
    <p:extLst>
      <p:ext uri="{BB962C8B-B14F-4D97-AF65-F5344CB8AC3E}">
        <p14:creationId xmlns:p14="http://schemas.microsoft.com/office/powerpoint/2010/main" val="182604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5BC9F-5212-4487-004A-2466A7109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A5D39-5DAD-34BE-0849-620763F4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Active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A5AE40-324E-3E1F-9E06-47C2C7C9C6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400" b="1" dirty="0">
                    <a:cs typeface="Segoe UI Semibold" panose="020B0702040204020203" pitchFamily="34" charset="0"/>
                  </a:rPr>
                  <a:t>New process:</a:t>
                </a:r>
              </a:p>
              <a:p>
                <a:pPr lvl="1"/>
                <a:r>
                  <a:rPr lang="en-US" sz="3400" b="1" dirty="0">
                    <a:cs typeface="Segoe UI Semibold" panose="020B0702040204020203" pitchFamily="34" charset="0"/>
                  </a:rPr>
                  <a:t>Step 1: </a:t>
                </a:r>
                <a:r>
                  <a:rPr lang="en-US" sz="3400" dirty="0">
                    <a:cs typeface="Segoe UI Semibold" panose="020B0702040204020203" pitchFamily="34" charset="0"/>
                  </a:rPr>
                  <a:t>find all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US" sz="3400" dirty="0">
                    <a:cs typeface="Segoe UI Semibold" panose="020B0702040204020203" pitchFamily="34" charset="0"/>
                  </a:rPr>
                  <a:t>-simplices that have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US" sz="3400" dirty="0">
                    <a:cs typeface="Segoe UI Semibold" panose="020B0702040204020203" pitchFamily="34" charset="0"/>
                  </a:rPr>
                  <a:t> as its youngest face, </a:t>
                </a:r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and another active face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𝝉</m:t>
                    </m:r>
                  </m:oMath>
                </a14:m>
                <a:endParaRPr lang="en-US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lvl="1"/>
                <a:r>
                  <a:rPr lang="en-US" sz="3400" b="1" dirty="0">
                    <a:cs typeface="Segoe UI Semibold" panose="020B0702040204020203" pitchFamily="34" charset="0"/>
                  </a:rPr>
                  <a:t>Step 2: </a:t>
                </a:r>
                <a:r>
                  <a:rPr lang="en-US" sz="3400" dirty="0"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US" sz="3400" b="1" dirty="0">
                    <a:cs typeface="Segoe UI Semibold" panose="020B0702040204020203" pitchFamily="34" charset="0"/>
                  </a:rPr>
                  <a:t> </a:t>
                </a:r>
                <a:r>
                  <a:rPr lang="en-US" sz="3400" dirty="0">
                    <a:cs typeface="Segoe UI Semibold" panose="020B0702040204020203" pitchFamily="34" charset="0"/>
                  </a:rPr>
                  <a:t>still active, find </a:t>
                </a:r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one extra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US" sz="3400" dirty="0">
                    <a:cs typeface="Segoe UI Semibold" panose="020B0702040204020203" pitchFamily="34" charset="0"/>
                  </a:rPr>
                  <a:t>-simplex with youngest face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0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A5AE40-324E-3E1F-9E06-47C2C7C9C6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  <a:blipFill>
                <a:blip r:embed="rId2"/>
                <a:stretch>
                  <a:fillRect l="-1516" t="-2754" r="-112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767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7D262-AC1C-84CD-4C04-B096AE5E3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46CA4-72C6-2251-274E-284A2865E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Active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3945B9-B4EB-2E05-528D-439B793551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211127"/>
                <a:ext cx="10856495" cy="528174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10000"/>
                  </a:lnSpc>
                  <a:spcAft>
                    <a:spcPts val="1500"/>
                  </a:spcAft>
                  <a:buNone/>
                </a:pPr>
                <a:r>
                  <a:rPr lang="en-US" sz="3400" b="1" dirty="0">
                    <a:cs typeface="Segoe UI Semibold" panose="020B0702040204020203" pitchFamily="34" charset="0"/>
                  </a:rPr>
                  <a:t>Step 1: </a:t>
                </a:r>
                <a:r>
                  <a:rPr lang="en-US" sz="3400" dirty="0">
                    <a:cs typeface="Segoe UI Semibold" panose="020B0702040204020203" pitchFamily="34" charset="0"/>
                  </a:rPr>
                  <a:t>find all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US" sz="3400" dirty="0">
                    <a:cs typeface="Segoe UI Semibold" panose="020B0702040204020203" pitchFamily="34" charset="0"/>
                  </a:rPr>
                  <a:t>-simplices that have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US" sz="3400" dirty="0">
                    <a:cs typeface="Segoe UI Semibold" panose="020B0702040204020203" pitchFamily="34" charset="0"/>
                  </a:rPr>
                  <a:t> as its youngest face, </a:t>
                </a:r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and another active face </a:t>
                </a:r>
                <a14:m>
                  <m:oMath xmlns:m="http://schemas.openxmlformats.org/officeDocument/2006/math">
                    <m:r>
                      <a:rPr lang="en-US" sz="3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𝝉</m:t>
                    </m:r>
                  </m:oMath>
                </a14:m>
                <a:endParaRPr lang="en-US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10000"/>
                  </a:lnSpc>
                  <a:buFont typeface="+mj-lt"/>
                  <a:buAutoNum type="arabicParenR"/>
                </a:pPr>
                <a:r>
                  <a:rPr lang="en-CA" sz="3400" dirty="0"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𝝉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𝒌𝒆𝒚𝒔</m:t>
                    </m:r>
                    <m:d>
                      <m:dPr>
                        <m:ctrlPr>
                          <a:rPr lang="en-US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10000"/>
                  </a:lnSpc>
                  <a:buFont typeface="+mj-lt"/>
                  <a:buAutoNum type="arabicParenR"/>
                </a:pPr>
                <a:r>
                  <a:rPr lang="en-CA" sz="3400" dirty="0"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𝝈</m:t>
                        </m:r>
                        <m:r>
                          <a:rPr lang="en-US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𝝉</m:t>
                        </m:r>
                      </m:e>
                    </m:d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𝒏</m:t>
                    </m:r>
                  </m:oMath>
                </a14:m>
                <a:r>
                  <a:rPr lang="en-CA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3400" dirty="0">
                    <a:cs typeface="Segoe UI Semibold" panose="020B0702040204020203" pitchFamily="34" charset="0"/>
                  </a:rPr>
                  <a:t>(so that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3400" b="0" i="0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10000"/>
                  </a:lnSpc>
                  <a:buFont typeface="+mj-lt"/>
                  <a:buAutoNum type="arabicParenR"/>
                </a:pPr>
                <a:r>
                  <a:rPr lang="en-CA" sz="3400" dirty="0"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𝝈</m:t>
                    </m:r>
                  </m:oMath>
                </a14:m>
                <a:r>
                  <a:rPr lang="en-CA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𝝈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𝝉</m:t>
                    </m:r>
                  </m:oMath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10000"/>
                  </a:lnSpc>
                </a:pPr>
                <a:r>
                  <a:rPr lang="en-CA" sz="3400" dirty="0"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3945B9-B4EB-2E05-528D-439B793551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211127"/>
                <a:ext cx="10856495" cy="5281748"/>
              </a:xfrm>
              <a:blipFill>
                <a:blip r:embed="rId2"/>
                <a:stretch>
                  <a:fillRect l="-1572" t="-115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154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FAA97-EAD9-47D3-BA4D-84F65B0BB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A8458-B4D9-B684-A0F7-83A96C06A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Active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3742AE-A13E-312A-1AE3-63255337D7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400" b="1" dirty="0">
                    <a:cs typeface="Segoe UI Semibold" panose="020B0702040204020203" pitchFamily="34" charset="0"/>
                  </a:rPr>
                  <a:t>Step 2: </a:t>
                </a:r>
                <a:r>
                  <a:rPr lang="en-US" sz="3400" dirty="0"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US" sz="3400" b="1" dirty="0">
                    <a:cs typeface="Segoe UI Semibold" panose="020B0702040204020203" pitchFamily="34" charset="0"/>
                  </a:rPr>
                  <a:t> </a:t>
                </a:r>
                <a:r>
                  <a:rPr lang="en-US" sz="3400" dirty="0">
                    <a:cs typeface="Segoe UI Semibold" panose="020B0702040204020203" pitchFamily="34" charset="0"/>
                  </a:rPr>
                  <a:t>still active, find </a:t>
                </a:r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one extra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US" sz="3400" dirty="0">
                    <a:cs typeface="Segoe UI Semibold" panose="020B0702040204020203" pitchFamily="34" charset="0"/>
                  </a:rPr>
                  <a:t>-simplex with youngest face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US" sz="3400" dirty="0">
                  <a:cs typeface="Segoe UI Semibold" panose="020B0702040204020203" pitchFamily="34" charset="0"/>
                </a:endParaRPr>
              </a:p>
              <a:p>
                <a:pPr marL="514350" indent="-514350">
                  <a:buFont typeface="+mj-lt"/>
                  <a:buAutoNum type="arabicParenR"/>
                </a:pPr>
                <a:r>
                  <a:rPr lang="en-US" sz="3400" dirty="0">
                    <a:cs typeface="Segoe UI Semibold" panose="020B0702040204020203" pitchFamily="34" charset="0"/>
                  </a:rPr>
                  <a:t>Loop though </a:t>
                </a:r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unchecked vertices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𝒘</m:t>
                    </m:r>
                  </m:oMath>
                </a14:m>
                <a:endParaRPr lang="en-US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buFont typeface="+mj-lt"/>
                  <a:buAutoNum type="arabicParenR"/>
                </a:pPr>
                <a:r>
                  <a:rPr lang="en-US" sz="3400" dirty="0"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𝝉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𝝈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𝒘</m:t>
                    </m:r>
                    <m:r>
                      <m:rPr>
                        <m:lit/>
                      </m:rP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US" sz="3400" dirty="0"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3400" dirty="0"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3400" dirty="0">
                  <a:cs typeface="Segoe UI Semibold" panose="020B0702040204020203" pitchFamily="34" charset="0"/>
                </a:endParaRPr>
              </a:p>
              <a:p>
                <a:pPr lvl="1"/>
                <a:r>
                  <a:rPr lang="en-US" sz="3400" dirty="0">
                    <a:cs typeface="Segoe UI Semibold" panose="020B0702040204020203" pitchFamily="34" charset="0"/>
                  </a:rPr>
                  <a:t>If so, process: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𝝏𝝉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𝝈</m:t>
                    </m:r>
                  </m:oMath>
                </a14:m>
                <a:endParaRPr lang="en-US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𝝈</m:t>
                    </m:r>
                  </m:oMath>
                </a14:m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 inactive</a:t>
                </a:r>
                <a:r>
                  <a:rPr lang="en-US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after quotienting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𝝏𝝉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𝝈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endParaRPr lang="en-US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lvl="1"/>
                <a:r>
                  <a:rPr lang="en-US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All other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US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-simps are </a:t>
                </a:r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births</a:t>
                </a:r>
                <a:r>
                  <a:rPr lang="en-US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, break from loop</a:t>
                </a:r>
              </a:p>
              <a:p>
                <a:pPr lvl="1"/>
                <a:endParaRPr lang="en-US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US" sz="38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3742AE-A13E-312A-1AE3-63255337D7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  <a:blipFill>
                <a:blip r:embed="rId2"/>
                <a:stretch>
                  <a:fillRect l="-1572" t="-275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303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44CD0-02C3-7903-FB95-53D637625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374468-C80D-32BF-A6E3-508B80C7E63A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59B820-618C-6102-BD22-4861389B3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12A9DD-0824-6756-109B-A388BE066236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3D1382-5AAC-73F5-0DF4-F806818A5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C7BC3D-091A-12C2-32D3-1257F666805E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E664A7-15EC-351A-4CC3-E5115A793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83C297-E52D-3A3B-A7EF-9E832A20A3E4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A6CB32-BF04-549A-E934-51D67797D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00C7A41-77DA-3980-2733-641C49CAEEB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786DAA0-54A6-A457-C945-05E2DE3CD9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827828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3F668736-DFC8-4704-0570-E1CAF26504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0981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074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B4837-3035-9FAB-5FA2-A0AE95B6F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690206-91AF-8021-C23E-18ED1F1F4C9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80C3C6-5CCA-222B-716D-E74EC95A3B57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0B786E-BE36-4251-86E4-30A39BFE5DB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AA783F-16A9-18BD-BA88-9AEA3E1222A3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C4735850-485B-BC6E-7F61-ED63D2E882F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C8427A22-69E0-8EA1-9284-88B99EA049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9540467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5DE72FDD-8947-9A27-90F1-23B1975D17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5202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2373B-FBF2-7BD2-B1F2-AB5E9E97A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ABF3D6-0364-EA3A-B7AA-310C3DB69B53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B6113B-58F7-B0A7-3C03-430930591B7F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E0A69D-B0DE-C874-784D-FE631DEE4B06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F0181F-55C6-0246-7615-C3634173BCDF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CDCEA04-D6F9-B687-E02E-F98853CDDAC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186778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CDCEA04-D6F9-B687-E02E-F98853CDDAC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186778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BF6B72C0-9335-0D1E-0BF1-6B66882A1C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6483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48390-8D15-19B6-2A42-7669A9A77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92578FB-542C-5106-EF4D-4104356B0A09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8C92771-69F2-763B-8E6A-DE293178F898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980541-395D-A1FF-386C-6EE80562DDEE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D4CF89-3CA0-71FB-0080-BC5E91E5423E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581B824-7DBA-46C2-BFBB-A155FE5B8ED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581B824-7DBA-46C2-BFBB-A155FE5B8ED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03B1ECE5-756C-CE8F-40DB-2FDE8AF56B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120ED8F4-D909-AECB-FEC5-1583BD954C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1: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(so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∪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CA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120ED8F4-D909-AECB-FEC5-1583BD954C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97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BA0B2-9885-3D61-1B96-A47840EE2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C32549-F858-7227-5412-FA3268FF030D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945FC9-6188-3B6E-2984-785E43EEEB76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2711-46F4-519D-9AF5-7C54E804A2FC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F0EDEA-9E67-B882-5937-63CB85F468D0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A97947B-E5CF-3F85-15A4-0035298B7F2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A97947B-E5CF-3F85-15A4-0035298B7F2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61A652B0-A30E-F257-1B23-F1A03B7BB3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5DCB766A-EB70-C0E3-BDCC-BADA40F33B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1: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(so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∪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CA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5DCB766A-EB70-C0E3-BDCC-BADA40F33B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9E384B9-BE5F-AB18-C5A7-B220203F91CD}"/>
                  </a:ext>
                </a:extLst>
              </p:cNvPr>
              <p:cNvSpPr txBox="1"/>
              <p:nvPr/>
            </p:nvSpPr>
            <p:spPr>
              <a:xfrm>
                <a:off x="6766211" y="3227650"/>
                <a:ext cx="44834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Other active simplex: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9E384B9-BE5F-AB18-C5A7-B220203F9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211" y="3227650"/>
                <a:ext cx="4483471" cy="584775"/>
              </a:xfrm>
              <a:prstGeom prst="rect">
                <a:avLst/>
              </a:prstGeom>
              <a:blipFill>
                <a:blip r:embed="rId9"/>
                <a:stretch>
                  <a:fillRect l="-3537" t="-12500" b="-3437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593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35A9B-D0EC-CCBA-1B52-D6C3E89A8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7D4AEF-F80B-35FA-E4B3-566D1141A891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6A2B8B3-9E96-12F2-55F6-F22E87FA2AA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9D5933-1B2D-A149-3042-7F8DE324D7B2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520F3C-09D1-1BA5-37BE-954BF83D2989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DDA0BE8-3938-0A61-65C6-44BE8C6F20C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DDA0BE8-3938-0A61-65C6-44BE8C6F20C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E6580EA0-DE4F-9C47-CC13-657B3F5A0E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B7A6358-E979-62FD-3A40-B750218801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1: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(so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∪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CA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B7A6358-E979-62FD-3A40-B750218801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C255CC-3B1C-70A2-2F62-8672906464A0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4483471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Other active simplex: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</m:oMath>
                </a14:m>
                <a:endParaRPr lang="en-US" sz="3200" b="0" dirty="0"/>
              </a:p>
              <a:p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C255CC-3B1C-70A2-2F62-867290646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4483471" cy="1077218"/>
              </a:xfrm>
              <a:prstGeom prst="rect">
                <a:avLst/>
              </a:prstGeom>
              <a:blipFill>
                <a:blip r:embed="rId9"/>
                <a:stretch>
                  <a:fillRect l="-3537" t="-678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666715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A696D-4EAA-D219-D89B-B614FDD48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67B089-B07A-BFAD-728A-AB57F4BDABAB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A0CA14-2504-F5D7-7956-5928ADE0ED2E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EC6FEC-ECE4-8CC5-5445-34A718821B9F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3DDE15-053B-9BF4-95D9-A41D031AA060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39A67955-EB78-8883-8A47-4AD0A7D6C89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39A67955-EB78-8883-8A47-4AD0A7D6C89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930A7458-9C65-0451-4AF1-2E74C21B64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E98D61F6-3754-F1EB-2DE8-A8B9638B05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1: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(so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∪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CA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E98D61F6-3754-F1EB-2DE8-A8B9638B05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03A581-350C-3FC3-B3D2-CF3353290174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465920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Other active simplex: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</m:oMath>
                </a14:m>
                <a:endParaRPr lang="en-US" sz="3200" b="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CA" sz="320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𝑎𝑏𝑑</m:t>
                    </m:r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03A581-350C-3FC3-B3D2-CF3353290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465920" cy="1569660"/>
              </a:xfrm>
              <a:prstGeom prst="rect">
                <a:avLst/>
              </a:prstGeom>
              <a:blipFill>
                <a:blip r:embed="rId9"/>
                <a:stretch>
                  <a:fillRect l="-2899" t="-4669" b="-1245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5037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7DC2F-2DEA-0601-50DD-E1751C4D2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A0195-770A-06DD-EA62-C5EAB5DA3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BA623-5975-6C97-8714-7B9596F97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6"/>
            <a:ext cx="10515600" cy="4777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400" dirty="0">
                <a:cs typeface="Segoe UI Semibold" panose="020B0702040204020203" pitchFamily="34" charset="0"/>
              </a:rPr>
              <a:t>Track when homology generators </a:t>
            </a:r>
            <a:r>
              <a:rPr lang="en-CA" sz="3400" b="1" dirty="0">
                <a:solidFill>
                  <a:srgbClr val="0070C0"/>
                </a:solidFill>
                <a:cs typeface="Segoe UI Semibold" panose="020B0702040204020203" pitchFamily="34" charset="0"/>
              </a:rPr>
              <a:t>appear/disappear </a:t>
            </a:r>
            <a:r>
              <a:rPr lang="en-CA" sz="3400" dirty="0">
                <a:cs typeface="Segoe UI Semibold" panose="020B0702040204020203" pitchFamily="34" charset="0"/>
              </a:rPr>
              <a:t>(are born/die) using a </a:t>
            </a:r>
            <a:r>
              <a:rPr lang="en-CA" sz="3400" b="1" i="1" dirty="0">
                <a:solidFill>
                  <a:srgbClr val="0070C0"/>
                </a:solidFill>
                <a:cs typeface="Segoe UI Semibold" panose="020B0702040204020203" pitchFamily="34" charset="0"/>
              </a:rPr>
              <a:t>barcode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C7C4F9-DE52-081D-5B93-F0FDA67ED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23" y="4447456"/>
            <a:ext cx="5239130" cy="12600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B7B5EA-465F-7815-257A-EFA689227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048" y="3130603"/>
            <a:ext cx="5219868" cy="25768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4A9C92-690D-EF32-1C05-2D30AEE2254B}"/>
                  </a:ext>
                </a:extLst>
              </p:cNvPr>
              <p:cNvSpPr txBox="1"/>
              <p:nvPr/>
            </p:nvSpPr>
            <p:spPr>
              <a:xfrm>
                <a:off x="1774298" y="5707500"/>
                <a:ext cx="315022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CA" sz="2400" dirty="0"/>
                  <a:t> barcode first dataset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4A9C92-690D-EF32-1C05-2D30AEE22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298" y="5707500"/>
                <a:ext cx="3150221" cy="369332"/>
              </a:xfrm>
              <a:prstGeom prst="rect">
                <a:avLst/>
              </a:prstGeom>
              <a:blipFill>
                <a:blip r:embed="rId4"/>
                <a:stretch>
                  <a:fillRect l="-3288" t="-24590" r="-5222" b="-4918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5102615-902D-0610-B753-6072B510FBBA}"/>
                  </a:ext>
                </a:extLst>
              </p:cNvPr>
              <p:cNvSpPr txBox="1"/>
              <p:nvPr/>
            </p:nvSpPr>
            <p:spPr>
              <a:xfrm>
                <a:off x="7267483" y="5707500"/>
                <a:ext cx="362310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CA" sz="2400" dirty="0"/>
                  <a:t> barcode second dataset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5102615-902D-0610-B753-6072B510F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483" y="5707500"/>
                <a:ext cx="3623108" cy="369332"/>
              </a:xfrm>
              <a:prstGeom prst="rect">
                <a:avLst/>
              </a:prstGeom>
              <a:blipFill>
                <a:blip r:embed="rId5"/>
                <a:stretch>
                  <a:fillRect l="-2857" t="-24590" r="-4370" b="-4918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694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EF0B4-AEC9-0CF9-AD6A-CF4708563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88FFFD-3CA1-42C4-E680-DAB384FE6304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CAAA3C-12B5-0125-D25D-352A3F87EC28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C525A8-6763-566E-DDA6-F7BEC3B3860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982E15-7476-853E-5F49-83AF5E00AF4F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D822361-8419-B069-288A-4763F71B609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D822361-8419-B069-288A-4763F71B609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78BE5F8C-BC5B-B319-DF74-DCC6B67284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818085B5-346B-ACD6-6C03-301B4E891C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1: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(so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∪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CA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818085B5-346B-ACD6-6C03-301B4E891C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E93BFD6-20ED-E9B1-280C-3C2AFA8AA6C2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465920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Other active simplex: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</m:oMath>
                </a14:m>
                <a:endParaRPr lang="en-US" sz="3200" b="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CA" sz="320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𝑎𝑏𝑑</m:t>
                    </m:r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E93BFD6-20ED-E9B1-280C-3C2AFA8AA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465920" cy="1569660"/>
              </a:xfrm>
              <a:prstGeom prst="rect">
                <a:avLst/>
              </a:prstGeom>
              <a:blipFill>
                <a:blip r:embed="rId9"/>
                <a:stretch>
                  <a:fillRect l="-2899" t="-4669" b="-1245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595682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99094-87B2-E27E-46AF-A2A374024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03D8EF-5FA9-0DF3-A965-2BA2828788B6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DE85B8-5DAA-3446-6D48-0F900CD7C7D8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00C030-58FA-20DA-DC83-8B32A04619AD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56EF9B-6178-7EE2-3656-0A9B5A08721E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A21F3F61-24B0-3E46-7DB9-60ED44087C8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A21F3F61-24B0-3E46-7DB9-60ED44087C8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582BF7EF-C271-9688-57BF-92E2E09A3A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4D192A57-415C-962F-D176-54B1ECEA0A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1: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(so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∪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CA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4D192A57-415C-962F-D176-54B1ECEA0A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558EFA-DB4C-FD35-CBB7-FB6DD5577111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41432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Other active simplex: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</m:oMath>
                </a14:m>
                <a:endParaRPr lang="en-US" sz="3200" b="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CA" sz="320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𝑎𝑏𝑑</m:t>
                    </m:r>
                  </m:oMath>
                </a14:m>
                <a:endParaRPr lang="en-US" sz="3200" b="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</m:oMath>
                </a14:m>
                <a:r>
                  <a:rPr lang="en-CA" sz="320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r>
                  <a:rPr lang="en-CA" sz="3200" dirty="0"/>
                  <a:t> already added, so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</m:oMath>
                </a14:m>
                <a:r>
                  <a:rPr lang="en-CA" sz="3200" dirty="0"/>
                  <a:t> youngest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558EFA-DB4C-FD35-CBB7-FB6DD5577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414324" cy="3046988"/>
              </a:xfrm>
              <a:prstGeom prst="rect">
                <a:avLst/>
              </a:prstGeom>
              <a:blipFill>
                <a:blip r:embed="rId9"/>
                <a:stretch>
                  <a:fillRect l="-2928" t="-2400" b="-58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894000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EF003-5898-2E8E-632E-0C8A58182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544BAD-C795-A80E-6E0B-0C34A834778C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8A7E810-9819-2664-3988-0F993EFB5E0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7A869B-1CAD-772F-218E-9011FB4AD81B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0EC3DDD-BE50-1DFC-F869-45BC69064E67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03982D0-618F-D626-7E0C-C760F3193F7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03982D0-618F-D626-7E0C-C760F3193F7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9019AD6B-D0EB-7F66-372F-DDABE1CFEE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1: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(so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∪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CA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9019AD6B-D0EB-7F66-372F-DDABE1CFEE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7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9541D95-2C32-EE63-0D21-5A43E2982355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41432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Other active simplex: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</m:oMath>
                </a14:m>
                <a:endParaRPr lang="en-US" sz="3200" b="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CA" sz="320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𝑎𝑏𝑑</m:t>
                    </m:r>
                  </m:oMath>
                </a14:m>
                <a:endParaRPr lang="en-US" sz="3200" b="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</m:oMath>
                </a14:m>
                <a:r>
                  <a:rPr lang="en-CA" sz="320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r>
                  <a:rPr lang="en-CA" sz="3200" dirty="0"/>
                  <a:t> already added, so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</m:oMath>
                </a14:m>
                <a:r>
                  <a:rPr lang="en-CA" sz="3200" dirty="0"/>
                  <a:t> youngest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9541D95-2C32-EE63-0D21-5A43E2982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414324" cy="3046988"/>
              </a:xfrm>
              <a:prstGeom prst="rect">
                <a:avLst/>
              </a:prstGeom>
              <a:blipFill>
                <a:blip r:embed="rId8"/>
                <a:stretch>
                  <a:fillRect l="-2928" t="-2400" b="-58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45AA14D-B9D8-3134-5C42-8C10B055FA9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709450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45AA14D-B9D8-3134-5C42-8C10B055FA9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709450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4DEDDB8-88C8-0704-9A8C-3CEDC74298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04" y="-113119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2104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03DDC-5777-5F0E-A764-8504A1477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5DB20C-A0F3-A377-EB47-D32782443322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9FB136-512A-7A89-EDDB-79C106037B4D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66DB86-763F-79FB-E080-841482D6B5F0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E1CB526-40A8-85C1-19D9-29097AAEAC73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A7622517-5762-6F74-7843-E4C1D8CF8E9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A7622517-5762-6F74-7843-E4C1D8CF8E9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3AA038D5-8A23-462A-71D9-86C667D96C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3AA038D5-8A23-462A-71D9-86C667D96C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7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09EC49C-48CC-0924-C673-B1A0A1D1F07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09EC49C-48CC-0924-C673-B1A0A1D1F07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ABF316E-A577-AC0F-DF46-3B73EF25A8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04" y="-113119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3861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807D1-99B0-6F29-D2C8-B23633D00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BF312B-935C-154A-49FC-08A78B4D8811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6533117-7E45-218A-8196-6292B93727A3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A797CF-5A95-3AA3-8529-3D8152EF4DF0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1530F4-728B-B75F-8D55-F0FD7B5EE216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557DEF2-3DA4-19D6-21A1-74812805B48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557DEF2-3DA4-19D6-21A1-74812805B48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E60DD7A6-D8A4-9DFF-B1D2-1874B878594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E60DD7A6-D8A4-9DFF-B1D2-1874B87859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7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4FB573-3B03-D8FC-441B-8E70C158F287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2062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Unchecked vertex: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4FB573-3B03-D8FC-441B-8E70C158F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206233" cy="584775"/>
              </a:xfrm>
              <a:prstGeom prst="rect">
                <a:avLst/>
              </a:prstGeom>
              <a:blipFill>
                <a:blip r:embed="rId8"/>
                <a:stretch>
                  <a:fillRect l="-3044" t="-12500" b="-3437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EA5A8297-668C-8FD6-F37E-6748B62A58C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EA5A8297-668C-8FD6-F37E-6748B62A58C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A10506C-BB94-5A53-C1F1-FC9AF899F7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04" y="-113119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4898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061A6-6614-4C40-3116-C18F82F6A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FA19BCC-1D89-2E3B-C5B2-D8666E81D480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AA2BD80-1EDD-1DA4-D81F-C2B8B3C7F67E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D8E19B-A03E-036A-8840-27E340CEC389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0F67FA2-1CD5-AC88-1E7A-9E944E1E96BD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AFE6039-64A7-B04D-9BCC-4FC229BFDB3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AFE6039-64A7-B04D-9BCC-4FC229BFDB3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3417D75-5B25-18AE-6EDD-92CBF0B00A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23417D75-5B25-18AE-6EDD-92CBF0B00A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7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ED937D2-7EE9-E9D1-1B68-90CF6936318D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20623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Unchecked vertex: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  <a:p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ED937D2-7EE9-E9D1-1B68-90CF69363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206233" cy="1569660"/>
              </a:xfrm>
              <a:prstGeom prst="rect">
                <a:avLst/>
              </a:prstGeom>
              <a:blipFill>
                <a:blip r:embed="rId8"/>
                <a:stretch>
                  <a:fillRect l="-3044" t="-466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BCD865AE-6C3D-EAAD-8C74-B64BB15198B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BCD865AE-6C3D-EAAD-8C74-B64BB15198B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9AD6832-D262-8FB9-6589-3B8C8A21AB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04" y="-113119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8939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D7207-FB4F-6616-9C3A-BA78148A9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3A42A8-9AE3-88AF-F584-37BCB96F8C45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0FA4AC-F7F6-F268-9418-CDFB9ADEF5C8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59AAC5-A288-1DBB-2FE8-23D83AA1F07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280CD7-CF22-E3C6-1632-B7A69BBA6D67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2F60BA4-6C45-8FB4-5F57-5AB591E0252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2F60BA4-6C45-8FB4-5F57-5AB591E0252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DD138D0E-8744-79B2-1DE0-1508DE1613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DD138D0E-8744-79B2-1DE0-1508DE1613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7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0E255B-849B-5CCD-DAD7-22B37FECBBA5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20623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Unchecked vertex: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𝑏𝑐𝑑</m:t>
                    </m:r>
                  </m:oMath>
                </a14:m>
                <a:r>
                  <a:rPr lang="en-CA" sz="3200" dirty="0"/>
                  <a:t> is a 2 simplex with youngest face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0E255B-849B-5CCD-DAD7-22B37FECB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206233" cy="2554545"/>
              </a:xfrm>
              <a:prstGeom prst="rect">
                <a:avLst/>
              </a:prstGeom>
              <a:blipFill>
                <a:blip r:embed="rId8"/>
                <a:stretch>
                  <a:fillRect l="-3044" t="-286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CA8D933D-010A-FDB4-F814-F7B49593164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CA8D933D-010A-FDB4-F814-F7B49593164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946C593-3DDE-E3A7-0599-B95CE049B9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04" y="-113119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1026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07913-BAF7-DBD9-C3D4-C236D0FB5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4FCA4A5-6873-A3C3-E1D0-3DEC0351C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9A3590-E788-26F1-8E94-378D54276720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3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734A11-2FCA-93BD-C38C-64E568FB166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4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E28F8E-88AC-6176-0B51-DA5AA8F341AE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5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25EBD52-F3D5-913E-A66A-4F794C5E48F6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6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2110DC6-78A1-894E-37A0-CF6618B6AD2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2110DC6-78A1-894E-37A0-CF6618B6AD2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164A24A8-80E2-36BF-CF4D-F07C7A50CA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164A24A8-80E2-36BF-CF4D-F07C7A50CA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C1043F-439A-18ED-0175-600CDA399070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20623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Unchecked vertex: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𝑏𝑐𝑑</m:t>
                    </m:r>
                  </m:oMath>
                </a14:m>
                <a:r>
                  <a:rPr lang="en-CA" sz="3200" dirty="0"/>
                  <a:t> is a 2 simplex with youngest face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C1043F-439A-18ED-0175-600CDA399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206233" cy="2554545"/>
              </a:xfrm>
              <a:prstGeom prst="rect">
                <a:avLst/>
              </a:prstGeom>
              <a:blipFill>
                <a:blip r:embed="rId9"/>
                <a:stretch>
                  <a:fillRect l="-3044" t="-286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C6C1AB2-5FA0-1E14-3A1A-EED630FC021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C6C1AB2-5FA0-1E14-3A1A-EED630FC021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0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0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0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0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0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0ADC0D26-BE4A-98FA-4D1F-679F03B3022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0846979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0ADC0D26-BE4A-98FA-4D1F-679F03B3022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0846979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7771351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45CD3-3A88-53A7-4D92-600DCB0EB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0E0850-7AEB-3BFA-C019-E4DADCF500FA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BD7D18-1EE1-6AD6-FEE4-6AF9EC7A8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4BFD85-7771-3649-ED6F-E7D154428B1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6A1D57-5698-C336-5668-78FF4F1B5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5E8530-5C6A-4BF6-C6CB-EB2DA34A638A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B1BAA2-BCFB-E245-8610-77ED74841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DD3BA3-75D5-6670-5A93-2F998EE2ACB5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44F65-C8A1-BD85-E9B0-6D973D058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88F1756-6F7C-7828-A41D-303AA25F5D8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88F1756-6F7C-7828-A41D-303AA25F5D8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9BA698D2-23A3-BE98-BA3A-79781DCF93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EF4AA27-29EB-0A12-34EA-B6D4B4933E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1: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(so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∪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CA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EF4AA27-29EB-0A12-34EA-B6D4B4933E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484064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6FB2D-E012-C30E-2D0E-45BC56E8B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6AF77A-3006-029C-FE38-B7E81B378364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BD7D18-1EE1-6AD6-FEE4-6AF9EC7A8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AEFCF4-9355-ECC1-0424-C6DFA9BB16D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6A1D57-5698-C336-5668-78FF4F1B5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8F312A5-E499-2ED2-A023-25C5A34D4C90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B1BAA2-BCFB-E245-8610-77ED74841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2CD5B8-BC0F-D2DA-C9D3-E79EFCBBC222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44F65-C8A1-BD85-E9B0-6D973D058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6C7E99B-05C0-DC5F-291F-29DA9E03DA9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2097469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6C7E99B-05C0-DC5F-291F-29DA9E03DA9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2097469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B2518958-94BC-764F-C930-1AE8EEEACC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A4F1847-7CEF-542D-E47B-E86243E4EC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Step 1: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Loop through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CA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≠∅</m:t>
                    </m:r>
                  </m:oMath>
                </a14:m>
                <a:endParaRPr lang="en-CA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(so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𝜎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∪</m:t>
                        </m:r>
                        <m:r>
                          <a:rPr lang="en-US" sz="2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-simplex)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youngest face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CA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so, process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a:rPr lang="en-US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A4F1847-7CEF-542D-E47B-E86243E4EC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367" y="2513087"/>
                <a:ext cx="6117383" cy="4063326"/>
              </a:xfr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38E5440-5C4A-BDE9-A4EE-6448592EA845}"/>
              </a:ext>
            </a:extLst>
          </p:cNvPr>
          <p:cNvSpPr txBox="1"/>
          <p:nvPr/>
        </p:nvSpPr>
        <p:spPr>
          <a:xfrm>
            <a:off x="6668400" y="3175722"/>
            <a:ext cx="5206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No other active 1 simplices</a:t>
            </a:r>
            <a:endParaRPr lang="en-CA" sz="3200" dirty="0"/>
          </a:p>
          <a:p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2066533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18DA1-B3C2-78D3-26B0-F5F142645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D42D5-BEFB-2B93-E048-B6709E33B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56FC1-2517-56C0-B3F5-50118ADEA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6"/>
            <a:ext cx="10515600" cy="4777747"/>
          </a:xfrm>
        </p:spPr>
        <p:txBody>
          <a:bodyPr>
            <a:normAutofit/>
          </a:bodyPr>
          <a:lstStyle/>
          <a:p>
            <a:pPr marL="0" indent="0">
              <a:spcAft>
                <a:spcPts val="1500"/>
              </a:spcAft>
              <a:buNone/>
            </a:pPr>
            <a:r>
              <a:rPr lang="en-CA" sz="3400" dirty="0">
                <a:cs typeface="Segoe UI Semibold" panose="020B0702040204020203" pitchFamily="34" charset="0"/>
              </a:rPr>
              <a:t>Many applications, including:</a:t>
            </a:r>
          </a:p>
          <a:p>
            <a:pPr marL="0" indent="0">
              <a:spcAft>
                <a:spcPts val="1500"/>
              </a:spcAft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Neuroscience: </a:t>
            </a:r>
            <a:r>
              <a:rPr lang="en-CA" sz="3400" dirty="0"/>
              <a:t>on </a:t>
            </a:r>
            <a:r>
              <a:rPr lang="en-CA" sz="3400" b="1" dirty="0">
                <a:solidFill>
                  <a:srgbClr val="0070C0"/>
                </a:solidFill>
              </a:rPr>
              <a:t>neural correlations </a:t>
            </a:r>
            <a:r>
              <a:rPr lang="en-CA" sz="3400" dirty="0"/>
              <a:t>reveals geometric organization in the brain [</a:t>
            </a:r>
            <a:r>
              <a:rPr lang="en-CA" sz="3400" dirty="0">
                <a:cs typeface="Segoe UI Semibold" panose="020B0702040204020203" pitchFamily="34" charset="0"/>
              </a:rPr>
              <a:t>Giusti et al, 2015]</a:t>
            </a:r>
          </a:p>
          <a:p>
            <a:pPr marL="0" indent="0">
              <a:spcAft>
                <a:spcPts val="1500"/>
              </a:spcAft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Molecular biology: </a:t>
            </a:r>
            <a:r>
              <a:rPr lang="en-CA" sz="3400" dirty="0"/>
              <a:t>on </a:t>
            </a:r>
            <a:r>
              <a:rPr lang="en-CA" sz="3400" b="1" dirty="0">
                <a:solidFill>
                  <a:srgbClr val="0070C0"/>
                </a:solidFill>
              </a:rPr>
              <a:t>protein data </a:t>
            </a:r>
            <a:r>
              <a:rPr lang="en-CA" sz="3400" dirty="0"/>
              <a:t>for protein classification and identification [</a:t>
            </a:r>
            <a:r>
              <a:rPr lang="en-CA" sz="3400" dirty="0">
                <a:cs typeface="Segoe UI Semibold" panose="020B0702040204020203" pitchFamily="34" charset="0"/>
              </a:rPr>
              <a:t>Xia and Wei, 2014]</a:t>
            </a:r>
          </a:p>
          <a:p>
            <a:pPr marL="0" indent="0">
              <a:spcAft>
                <a:spcPts val="1500"/>
              </a:spcAft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Materials science: </a:t>
            </a:r>
            <a:r>
              <a:rPr lang="en-CA" sz="3400" dirty="0"/>
              <a:t>on </a:t>
            </a:r>
            <a:r>
              <a:rPr lang="en-CA" sz="3400" b="1" dirty="0">
                <a:solidFill>
                  <a:srgbClr val="0070C0"/>
                </a:solidFill>
              </a:rPr>
              <a:t>atomic configuration </a:t>
            </a:r>
            <a:r>
              <a:rPr lang="en-CA" sz="3400" dirty="0"/>
              <a:t>to study geometric structure of solids [</a:t>
            </a:r>
            <a:r>
              <a:rPr lang="en-CA" sz="3400" dirty="0">
                <a:cs typeface="Segoe UI Semibold" panose="020B0702040204020203" pitchFamily="34" charset="0"/>
              </a:rPr>
              <a:t>Hiraoka et al, 2016]</a:t>
            </a:r>
            <a:endParaRPr lang="en-CA" sz="3400" dirty="0"/>
          </a:p>
          <a:p>
            <a:pPr marL="0" indent="0">
              <a:spcAft>
                <a:spcPts val="1500"/>
              </a:spcAft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spcAft>
                <a:spcPts val="1500"/>
              </a:spcAft>
              <a:buNone/>
            </a:pPr>
            <a:endParaRPr lang="en-CA" sz="3400" dirty="0"/>
          </a:p>
          <a:p>
            <a:pPr marL="0" indent="0">
              <a:spcAft>
                <a:spcPts val="1500"/>
              </a:spcAft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spcAft>
                <a:spcPts val="1500"/>
              </a:spcAft>
              <a:buNone/>
            </a:pPr>
            <a:endParaRPr lang="en-CA" sz="3400" dirty="0">
              <a:cs typeface="Segoe UI Semibold" panose="020B0702040204020203" pitchFamily="34" charset="0"/>
            </a:endParaRPr>
          </a:p>
          <a:p>
            <a:pPr marL="0" indent="0">
              <a:spcAft>
                <a:spcPts val="1500"/>
              </a:spcAft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spcAft>
                <a:spcPts val="1500"/>
              </a:spcAft>
              <a:buNone/>
            </a:pPr>
            <a:endParaRPr lang="en-CA" sz="3400" b="1" dirty="0"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63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A521C-19C3-FE58-0DC1-BFD462718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0B6A34-F8C8-94A2-8958-3B09AB784E30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BD7D18-1EE1-6AD6-FEE4-6AF9EC7A8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4096AE-AA7A-5546-4C2F-86FCAD7D494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6A1D57-5698-C336-5668-78FF4F1B5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B92BDF-2604-A31C-6D4C-1912A6588CD9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B1BAA2-BCFB-E245-8610-77ED74841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6AEC2-B5A2-8401-43AE-82DF05BC4DAD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44F65-C8A1-BD85-E9B0-6D973D058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F4B85F1-3C24-6111-FD7E-1169686E72B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F4B85F1-3C24-6111-FD7E-1169686E72B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3A73CB94-8FE4-7FB3-198F-86FFF1A87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590AD91-BBAC-EA1E-108A-C97B912A08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2400" b="1" dirty="0"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590AD91-BBAC-EA1E-108A-C97B912A0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52120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EB061-749E-209D-8C62-F49B14878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918D4E-8594-D218-788B-A6403D1AE75B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BD7D18-1EE1-6AD6-FEE4-6AF9EC7A8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FC57B5-34D2-09AB-3457-D256675513E9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6A1D57-5698-C336-5668-78FF4F1B5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EABDD2-01D5-52AC-BD64-7DD393574BBE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B1BAA2-BCFB-E245-8610-77ED74841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72C341-E9FC-F8A8-1214-D734D7D910FC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44F65-C8A1-BD85-E9B0-6D973D058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B0102F1E-B310-A6FF-E4BA-E9521CC1E55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B0102F1E-B310-A6FF-E4BA-E9521CC1E55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447C9F4F-0285-2676-91AF-19EF3DF671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2E392C5-22E2-AC30-0CFA-ECEF1131F5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2400" b="1" dirty="0"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2E392C5-22E2-AC30-0CFA-ECEF1131F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D4C4760-B18A-3A65-EE2A-782FD1C04914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20623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Unchecked vertex: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  <a:p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D4C4760-B18A-3A65-EE2A-782FD1C04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206233" cy="1569660"/>
              </a:xfrm>
              <a:prstGeom prst="rect">
                <a:avLst/>
              </a:prstGeom>
              <a:blipFill>
                <a:blip r:embed="rId9"/>
                <a:stretch>
                  <a:fillRect l="-3044" t="-466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199195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4E4EE-DDCB-21B9-D168-118A2C28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9B7473-533B-9F20-A9E1-CBED5768FFF3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BD7D18-1EE1-6AD6-FEE4-6AF9EC7A8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8BADC6-CC0E-1227-0EF6-E82766BE8C01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6A1D57-5698-C336-5668-78FF4F1B5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E1E338-9B65-31C9-C922-58DAB9B76B9F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B1BAA2-BCFB-E245-8610-77ED74841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191C26-E0CB-CC7B-FD7D-8A9D212BDB65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44F65-C8A1-BD85-E9B0-6D973D058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095C6A5-5CB8-02E1-F3B4-5A7AC80C803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095C6A5-5CB8-02E1-F3B4-5A7AC80C803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6E40CA7F-B19D-788F-75B2-2B5EB2F6D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72189BD-2765-9343-5108-4FDE3343A4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2400" b="1" dirty="0"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72189BD-2765-9343-5108-4FDE3343A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6567B13-7855-4E31-04D5-25976ED39676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20623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Unchecked vertex: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  <a:p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6567B13-7855-4E31-04D5-25976ED396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206233" cy="1569660"/>
              </a:xfrm>
              <a:prstGeom prst="rect">
                <a:avLst/>
              </a:prstGeom>
              <a:blipFill>
                <a:blip r:embed="rId9"/>
                <a:stretch>
                  <a:fillRect l="-3044" t="-466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003709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9023F-B045-A4EE-FF04-BD424720F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D224E3-7B18-856B-CC28-F11F3B783606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BD7D18-1EE1-6AD6-FEE4-6AF9EC7A8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8EEADB-871A-71B0-E767-F45E313F6F2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6A1D57-5698-C336-5668-78FF4F1B5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43DCE77-A08B-C39A-3828-51145F8DB9DE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B1BAA2-BCFB-E245-8610-77ED74841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DCF32E-66DE-E25A-892C-23F85CC299CF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44F65-C8A1-BD85-E9B0-6D973D058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C33042E-3685-FCAE-6622-58FE80818FF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C33042E-3685-FCAE-6622-58FE80818FF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C2113703-F236-0220-5FF6-D75FF06318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DAA2F95-4198-3594-A899-B9ED133ADEC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2400" b="1" dirty="0"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DAA2F95-4198-3594-A899-B9ED133AD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BF2B8DA-6BD8-5592-9A0F-FE6124C4D4CE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20623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Unchecked vertex: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𝑎𝑐𝑑</m:t>
                    </m:r>
                  </m:oMath>
                </a14:m>
                <a:r>
                  <a:rPr lang="en-CA" sz="3200" dirty="0"/>
                  <a:t> is a 2 simplex with youngest face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𝑎𝑐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BF2B8DA-6BD8-5592-9A0F-FE6124C4D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206233" cy="2554545"/>
              </a:xfrm>
              <a:prstGeom prst="rect">
                <a:avLst/>
              </a:prstGeom>
              <a:blipFill>
                <a:blip r:embed="rId9"/>
                <a:stretch>
                  <a:fillRect l="-3044" t="-286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295725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0D502-BE41-4B04-3F96-5FEFE4608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5F65975-7FE7-2E3D-A7F4-5F94667A460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7034968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5F65975-7FE7-2E3D-A7F4-5F94667A460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7034968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44" t="-8000" r="-201718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0000" t="-8000" r="-101027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44" t="-28723" r="-201718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0000" t="-28723" r="-101027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00687" t="-28723" r="-1375" b="-31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847F2FE-9FD4-6E95-7A0F-6BA28D390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C9D354-29F6-DB44-4288-4BD6825E066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BD7D18-1EE1-6AD6-FEE4-6AF9EC7A8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4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2F69F5-E1F0-424B-D10C-373EFE99706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6A1D57-5698-C336-5668-78FF4F1B5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5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AE78D6-7549-7B8B-4A9C-711CC8509EF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B1BAA2-BCFB-E245-8610-77ED74841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6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ADE1029-1C37-BDB5-9943-210562FFB5CD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44F65-C8A1-BD85-E9B0-6D973D058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7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54A07E6-6E90-D967-EE16-74DB39DACA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2400" b="1" dirty="0">
                    <a:cs typeface="Segoe UI Semibold" panose="020B0702040204020203" pitchFamily="34" charset="0"/>
                  </a:rPr>
                  <a:t>Step 2: 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Loop though unchecked vertices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</m:oMath>
                </a14:m>
                <a:endParaRPr lang="en-US" sz="24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arenR"/>
                </a:pPr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Check if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∪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𝑤</m:t>
                    </m:r>
                    <m:r>
                      <m:rPr>
                        <m:lit/>
                      </m:rP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simplex with youngest face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54A07E6-6E90-D967-EE16-74DB39DAC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367" y="2513087"/>
                <a:ext cx="6117383" cy="4063326"/>
              </a:xfrm>
              <a:prstGeom prst="rect">
                <a:avLst/>
              </a:prstGeom>
              <a:blipFill>
                <a:blip r:embed="rId8"/>
                <a:stretch>
                  <a:fillRect l="-159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65F0E4B-1E1F-4585-F791-598A8D802BCC}"/>
                  </a:ext>
                </a:extLst>
              </p:cNvPr>
              <p:cNvSpPr txBox="1"/>
              <p:nvPr/>
            </p:nvSpPr>
            <p:spPr>
              <a:xfrm>
                <a:off x="6668400" y="3175722"/>
                <a:ext cx="520623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Unchecked vertex: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𝑎𝑐𝑑</m:t>
                    </m:r>
                  </m:oMath>
                </a14:m>
                <a:r>
                  <a:rPr lang="en-CA" sz="3200" dirty="0"/>
                  <a:t> is a 2 simplex with youngest face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𝑎𝑐</m:t>
                    </m:r>
                  </m:oMath>
                </a14:m>
                <a:endParaRPr lang="en-CA" sz="3200" dirty="0"/>
              </a:p>
              <a:p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65F0E4B-1E1F-4585-F791-598A8D802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00" y="3175722"/>
                <a:ext cx="5206233" cy="2554545"/>
              </a:xfrm>
              <a:prstGeom prst="rect">
                <a:avLst/>
              </a:prstGeom>
              <a:blipFill>
                <a:blip r:embed="rId9"/>
                <a:stretch>
                  <a:fillRect l="-3044" t="-286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646005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8D439-C1DB-D330-068A-84957384B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DAE43-DD15-6FB8-3B04-51AFCF881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Active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4154A7-798C-56F4-EDD9-AE3C59E25A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400" dirty="0">
                    <a:cs typeface="Segoe UI Semibold" panose="020B0702040204020203" pitchFamily="34" charset="0"/>
                  </a:rPr>
                  <a:t>Using active enumeration, we can in general avoid enumerating </a:t>
                </a:r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over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𝟗𝟗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.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𝟓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%</m:t>
                    </m:r>
                  </m:oMath>
                </a14:m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US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of all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US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-births</a:t>
                </a:r>
              </a:p>
              <a:p>
                <a:pPr lvl="1"/>
                <a:endParaRPr lang="en-US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US" sz="38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4154A7-798C-56F4-EDD9-AE3C59E25A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  <a:blipFill>
                <a:blip r:embed="rId2"/>
                <a:stretch>
                  <a:fillRect l="-1516" t="-275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C37DF1B9-1948-38CD-78E5-27BEF2D83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320" y="2520954"/>
            <a:ext cx="6687360" cy="41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7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FDD1B-A61B-F395-810B-4160F70D1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875D6-FAF2-100A-72B0-0679AB7E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Active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340EFE-84C2-D64D-94A6-6286CDAA24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400" dirty="0">
                    <a:cs typeface="Segoe UI Semibold" panose="020B0702040204020203" pitchFamily="34" charset="0"/>
                  </a:rPr>
                  <a:t>Using active enumeration, we can in general avoid enumerating </a:t>
                </a:r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over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𝟗𝟗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.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𝟓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%</m:t>
                    </m:r>
                  </m:oMath>
                </a14:m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US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of all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US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-births</a:t>
                </a:r>
              </a:p>
              <a:p>
                <a:pPr lvl="1"/>
                <a:endParaRPr lang="en-US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US" sz="38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340EFE-84C2-D64D-94A6-6286CDAA24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  <a:blipFill>
                <a:blip r:embed="rId2"/>
                <a:stretch>
                  <a:fillRect l="-1516" t="-275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747C091-2E71-2E42-7058-183CC2D30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534" y="2557556"/>
            <a:ext cx="6686931" cy="417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7180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42343-F253-746D-8854-D8F6F2C65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28DC0-3AAB-FC5A-E757-A69B79BDA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Experiments (degree 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ADE398-FA80-4AA8-F55A-23192B3ED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856" y="1939032"/>
            <a:ext cx="7692288" cy="48076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0F0E5-2415-B133-21FF-1CA5FC7B6131}"/>
                  </a:ext>
                </a:extLst>
              </p:cNvPr>
              <p:cNvSpPr txBox="1"/>
              <p:nvPr/>
            </p:nvSpPr>
            <p:spPr>
              <a:xfrm>
                <a:off x="838200" y="1368572"/>
                <a:ext cx="929248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random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_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distance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CA" sz="3200" dirty="0"/>
                  <a:t> =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CA" sz="3200" dirty="0"/>
                  <a:t> random distance matrix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0F0E5-2415-B133-21FF-1CA5FC7B6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68572"/>
                <a:ext cx="9292480" cy="492443"/>
              </a:xfrm>
              <a:prstGeom prst="rect">
                <a:avLst/>
              </a:prstGeom>
              <a:blipFill>
                <a:blip r:embed="rId3"/>
                <a:stretch>
                  <a:fillRect t="-25000" r="-1640" b="-5125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564477-8965-C0A0-7828-5ED3F7F88DBE}"/>
              </a:ext>
            </a:extLst>
          </p:cNvPr>
          <p:cNvCxnSpPr/>
          <p:nvPr/>
        </p:nvCxnSpPr>
        <p:spPr>
          <a:xfrm>
            <a:off x="9483115" y="2809812"/>
            <a:ext cx="0" cy="938622"/>
          </a:xfrm>
          <a:prstGeom prst="line">
            <a:avLst/>
          </a:prstGeom>
          <a:ln w="28575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2E14F2D-2FC2-405A-D1BE-241627E68007}"/>
              </a:ext>
            </a:extLst>
          </p:cNvPr>
          <p:cNvSpPr txBox="1"/>
          <p:nvPr/>
        </p:nvSpPr>
        <p:spPr>
          <a:xfrm>
            <a:off x="9483115" y="3067766"/>
            <a:ext cx="2123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>
                <a:solidFill>
                  <a:srgbClr val="0070C0"/>
                </a:solidFill>
              </a:rPr>
              <a:t>179x faster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A0C1FD-5E3B-5EBC-5446-4C94829F3503}"/>
              </a:ext>
            </a:extLst>
          </p:cNvPr>
          <p:cNvCxnSpPr>
            <a:cxnSpLocks/>
          </p:cNvCxnSpPr>
          <p:nvPr/>
        </p:nvCxnSpPr>
        <p:spPr>
          <a:xfrm>
            <a:off x="5971859" y="3924048"/>
            <a:ext cx="0" cy="721629"/>
          </a:xfrm>
          <a:prstGeom prst="line">
            <a:avLst/>
          </a:prstGeom>
          <a:ln w="28575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8C046DB-97E5-2BA5-296E-F68475D9BCCB}"/>
              </a:ext>
            </a:extLst>
          </p:cNvPr>
          <p:cNvSpPr txBox="1"/>
          <p:nvPr/>
        </p:nvSpPr>
        <p:spPr>
          <a:xfrm>
            <a:off x="6025350" y="3758097"/>
            <a:ext cx="2046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srgbClr val="0070C0"/>
                </a:solidFill>
              </a:rPr>
              <a:t>58x faster</a:t>
            </a:r>
          </a:p>
        </p:txBody>
      </p:sp>
    </p:spTree>
    <p:extLst>
      <p:ext uri="{BB962C8B-B14F-4D97-AF65-F5344CB8AC3E}">
        <p14:creationId xmlns:p14="http://schemas.microsoft.com/office/powerpoint/2010/main" val="138188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D7FD8-83BD-6CAE-B148-37BD75AE9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96442-B0BA-A2B1-2FBA-3C103AC8E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Experiments (degree 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0350FE-0203-9B97-6DFA-B27F27EB537A}"/>
                  </a:ext>
                </a:extLst>
              </p:cNvPr>
              <p:cNvSpPr txBox="1"/>
              <p:nvPr/>
            </p:nvSpPr>
            <p:spPr>
              <a:xfrm>
                <a:off x="838200" y="1368572"/>
                <a:ext cx="722781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noisy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_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circle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CA" sz="3200" dirty="0"/>
                  <a:t> = noisy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CA" sz="3200" dirty="0"/>
                  <a:t>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CA" sz="3200" dirty="0"/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0350FE-0203-9B97-6DFA-B27F27EB5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68572"/>
                <a:ext cx="7227812" cy="492443"/>
              </a:xfrm>
              <a:prstGeom prst="rect">
                <a:avLst/>
              </a:prstGeom>
              <a:blipFill>
                <a:blip r:embed="rId2"/>
                <a:stretch>
                  <a:fillRect t="-25000" b="-5125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50B1813B-B94F-77DE-43B8-E87DEF8E5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280" y="2012156"/>
            <a:ext cx="7315215" cy="45720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B8F2DE-DE5B-7E0B-C4AA-FB290967E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37" y="2182483"/>
            <a:ext cx="3985143" cy="389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2157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7ECEC-091D-A4F6-E054-2F26B4A33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672BD-0709-0780-8240-331BFF61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Experiments (degree 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B6804D-12B1-942F-9BB9-F296215FAA9A}"/>
                  </a:ext>
                </a:extLst>
              </p:cNvPr>
              <p:cNvSpPr txBox="1"/>
              <p:nvPr/>
            </p:nvSpPr>
            <p:spPr>
              <a:xfrm>
                <a:off x="838200" y="1368572"/>
                <a:ext cx="1030506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stacked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_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circles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,20,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CA" sz="3200" dirty="0"/>
                  <a:t> =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CA" sz="3200" dirty="0"/>
                  <a:t>noisy 20 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CA" sz="3200" dirty="0"/>
                  <a:t> in a grid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B6804D-12B1-942F-9BB9-F296215FA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68572"/>
                <a:ext cx="10305065" cy="492443"/>
              </a:xfrm>
              <a:prstGeom prst="rect">
                <a:avLst/>
              </a:prstGeom>
              <a:blipFill>
                <a:blip r:embed="rId2"/>
                <a:stretch>
                  <a:fillRect t="-25000" b="-5125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FD63605-2A94-46E4-3F0E-5C09930FD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32" y="1976072"/>
            <a:ext cx="4161864" cy="4322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817CF6-C008-93B6-3A39-03AF8E7A6F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696" y="2028396"/>
            <a:ext cx="7017172" cy="438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11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8012A-7AB9-4739-826E-D0E50D091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CCEA0-7F57-D276-4588-3BD140FFC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34963-C197-7FBB-4C79-15E257DD4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6"/>
            <a:ext cx="10515600" cy="47777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sz="3400" dirty="0">
                <a:cs typeface="Segoe UI Semibold" panose="020B0702040204020203" pitchFamily="34" charset="0"/>
              </a:rPr>
              <a:t>Many applications limited by computability</a:t>
            </a: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Goal: </a:t>
            </a:r>
            <a:r>
              <a:rPr lang="en-CA" sz="3400" dirty="0">
                <a:cs typeface="Segoe UI Semibold" panose="020B0702040204020203" pitchFamily="34" charset="0"/>
              </a:rPr>
              <a:t>improve computation times of Vietoris—Rips persistence</a:t>
            </a: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Current fastest: </a:t>
            </a:r>
            <a:r>
              <a:rPr lang="en-CA" sz="3400" b="1" dirty="0" err="1">
                <a:solidFill>
                  <a:srgbClr val="0070C0"/>
                </a:solidFill>
                <a:cs typeface="Segoe UI Semibold" panose="020B0702040204020203" pitchFamily="34" charset="0"/>
              </a:rPr>
              <a:t>Ripser</a:t>
            </a:r>
            <a:r>
              <a:rPr lang="en-CA" sz="3400" dirty="0">
                <a:cs typeface="Segoe UI Semibold" panose="020B0702040204020203" pitchFamily="34" charset="0"/>
              </a:rPr>
              <a:t>, developed by Ulrich Bauer </a:t>
            </a: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en-CA" sz="3400" b="1" dirty="0" err="1">
                <a:cs typeface="Segoe UI Semibold" panose="020B0702040204020203" pitchFamily="34" charset="0"/>
              </a:rPr>
              <a:t>Ripser</a:t>
            </a:r>
            <a:r>
              <a:rPr lang="en-CA" sz="3400" b="1" dirty="0">
                <a:cs typeface="Segoe UI Semibold" panose="020B0702040204020203" pitchFamily="34" charset="0"/>
              </a:rPr>
              <a:t>: </a:t>
            </a:r>
            <a:r>
              <a:rPr lang="en-CA" sz="3400" dirty="0" err="1">
                <a:cs typeface="Segoe UI Semibold" panose="020B0702040204020203" pitchFamily="34" charset="0"/>
              </a:rPr>
              <a:t>Cohomology</a:t>
            </a:r>
            <a:r>
              <a:rPr lang="en-CA" sz="3400" dirty="0">
                <a:cs typeface="Segoe UI Semibold" panose="020B0702040204020203" pitchFamily="34" charset="0"/>
              </a:rPr>
              <a:t>, birth clearing, implicit reduction, apparent/emergent pairs</a:t>
            </a:r>
            <a:endParaRPr lang="en-CA" sz="3400" b="1" dirty="0"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15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6452B-F314-714F-FE0E-C8DE69F2E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593F0-16CF-43C8-0C73-DC5EEAD0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Experiments (degree 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7ACC8E4-04F2-943D-84DA-DDB67E68AB8A}"/>
                  </a:ext>
                </a:extLst>
              </p:cNvPr>
              <p:cNvSpPr txBox="1"/>
              <p:nvPr/>
            </p:nvSpPr>
            <p:spPr>
              <a:xfrm>
                <a:off x="838200" y="1368572"/>
                <a:ext cx="925772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random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_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euclidean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</m:oMath>
                </a14:m>
                <a:r>
                  <a:rPr lang="en-CA" sz="3200" dirty="0"/>
                  <a:t> =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/>
                  <a:t>random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7ACC8E4-04F2-943D-84DA-DDB67E68A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68572"/>
                <a:ext cx="9257727" cy="492443"/>
              </a:xfrm>
              <a:prstGeom prst="rect">
                <a:avLst/>
              </a:prstGeom>
              <a:blipFill>
                <a:blip r:embed="rId2"/>
                <a:stretch>
                  <a:fillRect t="-25000" b="-5125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C404A87-5A34-CE6F-56D0-5E40574D7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811" y="2142173"/>
            <a:ext cx="6881221" cy="4300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97E9A6-AD89-398E-E216-72C53DFC8D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00" y="2142173"/>
            <a:ext cx="4224679" cy="423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0733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6AEAA-D47F-0625-6841-6E1E025F1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3B92D-849F-3B38-2E6D-64B7A84E3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Experiments (degree 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92BEDA-5A83-79EC-78EC-E4516085351C}"/>
                  </a:ext>
                </a:extLst>
              </p:cNvPr>
              <p:cNvSpPr txBox="1"/>
              <p:nvPr/>
            </p:nvSpPr>
            <p:spPr>
              <a:xfrm>
                <a:off x="838200" y="1368572"/>
                <a:ext cx="938346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random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_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euclidean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,10</m:t>
                        </m:r>
                      </m:e>
                    </m:d>
                  </m:oMath>
                </a14:m>
                <a:r>
                  <a:rPr lang="en-CA" sz="3200" dirty="0"/>
                  <a:t> =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/>
                  <a:t>random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92BEDA-5A83-79EC-78EC-E45160853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68572"/>
                <a:ext cx="9383466" cy="492443"/>
              </a:xfrm>
              <a:prstGeom prst="rect">
                <a:avLst/>
              </a:prstGeom>
              <a:blipFill>
                <a:blip r:embed="rId2"/>
                <a:stretch>
                  <a:fillRect t="-25000" b="-5125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C3817D1-BE37-06D7-763A-A7AC3A3C6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25" y="1990783"/>
            <a:ext cx="7315215" cy="457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4570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DE7CB-DFC0-8621-4A58-61F747AA5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1F018-7487-A141-FBC0-B842C4357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Experiments (degree &gt;1)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6DC32-44F3-D31E-B83E-073D19CA4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763" y="1567543"/>
            <a:ext cx="8124473" cy="50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4230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C2B23-04A8-4065-BCF3-4C288AD1D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6F2AC-4A99-4B60-204A-7A435096D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Experiments (degree &gt;1)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F1A404-65D6-872C-3BC6-B69A1D166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7" y="1546585"/>
            <a:ext cx="8022326" cy="501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3323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2B9AF-FF21-75AB-C70A-AEAF66CDC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17566-E6EC-77D0-60AA-531EBD2FC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A6F32-71A5-F116-3CCE-728395814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99215"/>
            <a:ext cx="11103502" cy="5093659"/>
          </a:xfrm>
        </p:spPr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en-US" sz="3200" dirty="0">
                <a:cs typeface="Segoe UI Semibold" panose="020B0702040204020203" pitchFamily="34" charset="0"/>
              </a:rPr>
              <a:t>Base </a:t>
            </a:r>
            <a:r>
              <a:rPr lang="en-US" sz="3200" dirty="0" err="1">
                <a:cs typeface="Segoe UI Semibold" panose="020B0702040204020203" pitchFamily="34" charset="0"/>
              </a:rPr>
              <a:t>RedZeD</a:t>
            </a:r>
            <a:r>
              <a:rPr lang="en-US" sz="3200" dirty="0">
                <a:cs typeface="Segoe UI Semibold" panose="020B0702040204020203" pitchFamily="34" charset="0"/>
              </a:rPr>
              <a:t> can be viewed as a </a:t>
            </a:r>
            <a:r>
              <a:rPr lang="en-US" sz="3200" b="1" dirty="0">
                <a:solidFill>
                  <a:srgbClr val="0070C0"/>
                </a:solidFill>
                <a:cs typeface="Segoe UI Semibold" panose="020B0702040204020203" pitchFamily="34" charset="0"/>
              </a:rPr>
              <a:t>generalization/rephrasing </a:t>
            </a:r>
            <a:r>
              <a:rPr lang="en-US" sz="3200" dirty="0">
                <a:cs typeface="Segoe UI Semibold" panose="020B0702040204020203" pitchFamily="34" charset="0"/>
              </a:rPr>
              <a:t>of existing ideas (Dey, Fan, Wang, 2014), (Bauer et al, 2024)</a:t>
            </a:r>
          </a:p>
          <a:p>
            <a:pPr>
              <a:spcAft>
                <a:spcPts val="1500"/>
              </a:spcAft>
            </a:pPr>
            <a:r>
              <a:rPr lang="en-US" sz="3200" dirty="0">
                <a:cs typeface="Segoe UI Semibold" panose="020B0702040204020203" pitchFamily="34" charset="0"/>
              </a:rPr>
              <a:t>Our phrasing allows for </a:t>
            </a:r>
            <a:r>
              <a:rPr lang="en-US" sz="3200" b="1" dirty="0">
                <a:solidFill>
                  <a:srgbClr val="0070C0"/>
                </a:solidFill>
                <a:cs typeface="Segoe UI Semibold" panose="020B0702040204020203" pitchFamily="34" charset="0"/>
              </a:rPr>
              <a:t>active enumeration</a:t>
            </a:r>
          </a:p>
          <a:p>
            <a:pPr>
              <a:spcAft>
                <a:spcPts val="1500"/>
              </a:spcAft>
            </a:pPr>
            <a:r>
              <a:rPr lang="en-US" sz="3200" b="1" dirty="0">
                <a:cs typeface="Segoe UI Semibold" panose="020B0702040204020203" pitchFamily="34" charset="0"/>
              </a:rPr>
              <a:t>Degree 1: </a:t>
            </a:r>
            <a:r>
              <a:rPr lang="en-US" sz="3200" dirty="0" err="1">
                <a:cs typeface="Segoe UI Semibold" panose="020B0702040204020203" pitchFamily="34" charset="0"/>
              </a:rPr>
              <a:t>RedZeD</a:t>
            </a:r>
            <a:r>
              <a:rPr lang="en-US" sz="3200" dirty="0">
                <a:cs typeface="Segoe UI Semibold" panose="020B0702040204020203" pitchFamily="34" charset="0"/>
              </a:rPr>
              <a:t> faster and scales better for </a:t>
            </a:r>
            <a:r>
              <a:rPr lang="en-US" sz="3200" b="1" dirty="0">
                <a:solidFill>
                  <a:srgbClr val="0070C0"/>
                </a:solidFill>
                <a:cs typeface="Segoe UI Semibold" panose="020B0702040204020203" pitchFamily="34" charset="0"/>
              </a:rPr>
              <a:t>high dimensional </a:t>
            </a:r>
            <a:r>
              <a:rPr lang="en-US" sz="3200" dirty="0">
                <a:cs typeface="Segoe UI Semibold" panose="020B0702040204020203" pitchFamily="34" charset="0"/>
              </a:rPr>
              <a:t>data, data with </a:t>
            </a:r>
            <a:r>
              <a:rPr lang="en-US" sz="3200" b="1" dirty="0">
                <a:solidFill>
                  <a:srgbClr val="0070C0"/>
                </a:solidFill>
                <a:cs typeface="Segoe UI Semibold" panose="020B0702040204020203" pitchFamily="34" charset="0"/>
              </a:rPr>
              <a:t>more topological signal</a:t>
            </a:r>
          </a:p>
          <a:p>
            <a:pPr>
              <a:spcAft>
                <a:spcPts val="1500"/>
              </a:spcAft>
            </a:pPr>
            <a:r>
              <a:rPr lang="en-US" sz="3200" b="1" dirty="0">
                <a:cs typeface="Segoe UI Semibold" panose="020B0702040204020203" pitchFamily="34" charset="0"/>
              </a:rPr>
              <a:t>Degree &gt;1: </a:t>
            </a:r>
            <a:r>
              <a:rPr lang="en-US" sz="3200" dirty="0" err="1">
                <a:cs typeface="Segoe UI Semibold" panose="020B0702040204020203" pitchFamily="34" charset="0"/>
              </a:rPr>
              <a:t>Ripser</a:t>
            </a:r>
            <a:r>
              <a:rPr lang="en-US" sz="3200" dirty="0">
                <a:cs typeface="Segoe UI Semibold" panose="020B0702040204020203" pitchFamily="34" charset="0"/>
              </a:rPr>
              <a:t> generally faster, except for random matrices</a:t>
            </a:r>
            <a:endParaRPr lang="en-US" sz="3200" b="1" dirty="0">
              <a:cs typeface="Segoe UI Semibold" panose="020B0702040204020203" pitchFamily="34" charset="0"/>
            </a:endParaRPr>
          </a:p>
          <a:p>
            <a:pPr marL="0" indent="0">
              <a:spcAft>
                <a:spcPts val="1500"/>
              </a:spcAft>
              <a:buNone/>
            </a:pPr>
            <a:endParaRPr lang="en-US" sz="3800" b="1" dirty="0">
              <a:solidFill>
                <a:srgbClr val="0070C0"/>
              </a:solidFill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22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32A96-C553-9576-820B-A7679BEE9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011DB-6129-E233-5C48-B4916AABB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4DA8F4-0368-6A79-F8CA-B6D9655E73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5"/>
                <a:ext cx="10515600" cy="245609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Bold" panose="020B0802040204020203" pitchFamily="34" charset="0"/>
                  </a:rPr>
                  <a:t>Throughout: </a:t>
                </a:r>
                <a:r>
                  <a:rPr lang="en-CA" sz="3400" dirty="0">
                    <a:cs typeface="Segoe UI Bold" panose="020B0802040204020203" pitchFamily="34" charset="0"/>
                  </a:rPr>
                  <a:t>fix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Bold" panose="020B0802040204020203" pitchFamily="34" charset="0"/>
                      </a:rPr>
                      <m:t>𝐹</m:t>
                    </m:r>
                    <m:r>
                      <a:rPr lang="en-CA" sz="3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Bold" panose="020B08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3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Bold" panose="020B0802040204020203" pitchFamily="34" charset="0"/>
                          </a:rPr>
                        </m:ctrlPr>
                      </m:sSubPr>
                      <m:e>
                        <m:r>
                          <a:rPr lang="en-CA" sz="3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Bold" panose="020B0802040204020203" pitchFamily="34" charset="0"/>
                          </a:rPr>
                          <m:t>ℤ</m:t>
                        </m:r>
                      </m:e>
                      <m:sub>
                        <m:r>
                          <a:rPr lang="en-CA" sz="3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Bold" panose="020B0802040204020203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Algebraic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𝒏</m:t>
                    </m:r>
                  </m:oMath>
                </a14:m>
                <a:r>
                  <a:rPr lang="en-CA" sz="3400" b="1" dirty="0">
                    <a:cs typeface="Segoe UI Semibold" panose="020B0702040204020203" pitchFamily="34" charset="0"/>
                  </a:rPr>
                  <a:t>-sphere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𝑺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𝒏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3400" b="1" dirty="0">
                    <a:cs typeface="Segoe UI Semibold" panose="020B0702040204020203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⋯→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→</m:t>
                      </m:r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ℤ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→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→…→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4DA8F4-0368-6A79-F8CA-B6D9655E73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5"/>
                <a:ext cx="10515600" cy="2456093"/>
              </a:xfrm>
              <a:blipFill>
                <a:blip r:embed="rId2"/>
                <a:stretch>
                  <a:fillRect l="-1623" t="-572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09C128A-C040-647D-761A-A732E766F92B}"/>
                  </a:ext>
                </a:extLst>
              </p:cNvPr>
              <p:cNvSpPr txBox="1"/>
              <p:nvPr/>
            </p:nvSpPr>
            <p:spPr>
              <a:xfrm>
                <a:off x="838200" y="4446543"/>
                <a:ext cx="10515600" cy="1138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Algebraic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𝒏</m:t>
                    </m:r>
                  </m:oMath>
                </a14:m>
                <a:r>
                  <a:rPr lang="en-CA" sz="3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-disk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𝑫</m:t>
                    </m:r>
                    <m:r>
                      <a:rPr lang="en-CA" sz="3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3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𝒏</m:t>
                    </m:r>
                    <m:r>
                      <a:rPr lang="en-CA" sz="3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34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⋯→</m:t>
                      </m:r>
                      <m:r>
                        <a:rPr lang="en-CA" sz="3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  <m:r>
                        <a:rPr lang="en-CA" sz="3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→</m:t>
                      </m:r>
                      <m:sSub>
                        <m:sSubPr>
                          <m:ctrlPr>
                            <a:rPr lang="en-CA" sz="3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ℤ</m:t>
                          </m:r>
                        </m:e>
                        <m:sub>
                          <m:r>
                            <a:rPr lang="en-CA" sz="3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CA" sz="3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→</m:t>
                      </m:r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ℤ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CA" sz="3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→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→…→</m:t>
                      </m:r>
                      <m:r>
                        <a:rPr lang="en-CA" sz="3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09C128A-C040-647D-761A-A732E766F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446543"/>
                <a:ext cx="10515600" cy="1138773"/>
              </a:xfrm>
              <a:prstGeom prst="rect">
                <a:avLst/>
              </a:prstGeom>
              <a:blipFill>
                <a:blip r:embed="rId3"/>
                <a:stretch>
                  <a:fillRect l="-1623" t="-695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673E498-02FD-275B-E0E8-55A6057E2206}"/>
                  </a:ext>
                </a:extLst>
              </p:cNvPr>
              <p:cNvSpPr txBox="1"/>
              <p:nvPr/>
            </p:nvSpPr>
            <p:spPr>
              <a:xfrm>
                <a:off x="5083478" y="3910914"/>
                <a:ext cx="96103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CA" sz="2000" dirty="0">
                    <a:solidFill>
                      <a:srgbClr val="0070C0"/>
                    </a:solidFill>
                  </a:rPr>
                  <a:t>degree </a:t>
                </a:r>
                <a14:m>
                  <m:oMath xmlns:m="http://schemas.openxmlformats.org/officeDocument/2006/math">
                    <m:r>
                      <a:rPr lang="en-CA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CA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673E498-02FD-275B-E0E8-55A6057E2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3478" y="3910914"/>
                <a:ext cx="961032" cy="307777"/>
              </a:xfrm>
              <a:prstGeom prst="rect">
                <a:avLst/>
              </a:prstGeom>
              <a:blipFill>
                <a:blip r:embed="rId4"/>
                <a:stretch>
                  <a:fillRect l="-16456" t="-24000" r="-4430" b="-520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7C0352E-E652-FFEB-D405-BA1A0407A8CA}"/>
              </a:ext>
            </a:extLst>
          </p:cNvPr>
          <p:cNvCxnSpPr/>
          <p:nvPr/>
        </p:nvCxnSpPr>
        <p:spPr>
          <a:xfrm flipV="1">
            <a:off x="6141307" y="5547498"/>
            <a:ext cx="0" cy="32127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A69B3B-06FA-6320-8E3B-EB313178EF1C}"/>
                  </a:ext>
                </a:extLst>
              </p:cNvPr>
              <p:cNvSpPr txBox="1"/>
              <p:nvPr/>
            </p:nvSpPr>
            <p:spPr>
              <a:xfrm>
                <a:off x="5718453" y="5868774"/>
                <a:ext cx="14100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CA" sz="2000" dirty="0">
                    <a:solidFill>
                      <a:srgbClr val="0070C0"/>
                    </a:solidFill>
                  </a:rPr>
                  <a:t>degree </a:t>
                </a:r>
                <a14:m>
                  <m:oMath xmlns:m="http://schemas.openxmlformats.org/officeDocument/2006/math">
                    <m:r>
                      <a:rPr lang="en-CA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CA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CA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A69B3B-06FA-6320-8E3B-EB313178E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8453" y="5868774"/>
                <a:ext cx="1410066" cy="307777"/>
              </a:xfrm>
              <a:prstGeom prst="rect">
                <a:avLst/>
              </a:prstGeom>
              <a:blipFill>
                <a:blip r:embed="rId5"/>
                <a:stretch>
                  <a:fillRect l="-10823" t="-24000" r="-5628" b="-520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87599C-9121-18D4-ACD3-A3947BFB3EBA}"/>
              </a:ext>
            </a:extLst>
          </p:cNvPr>
          <p:cNvCxnSpPr/>
          <p:nvPr/>
        </p:nvCxnSpPr>
        <p:spPr>
          <a:xfrm flipV="1">
            <a:off x="5563994" y="3590326"/>
            <a:ext cx="0" cy="32127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42C863-893C-FD0E-DDD0-482D70B48FA8}"/>
                  </a:ext>
                </a:extLst>
              </p:cNvPr>
              <p:cNvSpPr txBox="1"/>
              <p:nvPr/>
            </p:nvSpPr>
            <p:spPr>
              <a:xfrm>
                <a:off x="4602962" y="5861911"/>
                <a:ext cx="96103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CA" sz="2000" dirty="0">
                    <a:solidFill>
                      <a:srgbClr val="0070C0"/>
                    </a:solidFill>
                  </a:rPr>
                  <a:t>degree </a:t>
                </a:r>
                <a14:m>
                  <m:oMath xmlns:m="http://schemas.openxmlformats.org/officeDocument/2006/math">
                    <m:r>
                      <a:rPr lang="en-CA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CA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42C863-893C-FD0E-DDD0-482D70B48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962" y="5861911"/>
                <a:ext cx="961032" cy="307777"/>
              </a:xfrm>
              <a:prstGeom prst="rect">
                <a:avLst/>
              </a:prstGeom>
              <a:blipFill>
                <a:blip r:embed="rId6"/>
                <a:stretch>
                  <a:fillRect l="-15823" t="-24000" r="-5063" b="-520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7F75DE-2840-8A31-28F2-74EF8983E9FC}"/>
              </a:ext>
            </a:extLst>
          </p:cNvPr>
          <p:cNvCxnSpPr/>
          <p:nvPr/>
        </p:nvCxnSpPr>
        <p:spPr>
          <a:xfrm flipV="1">
            <a:off x="5083478" y="5544753"/>
            <a:ext cx="0" cy="32127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70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9BF9F-168C-59BC-F2A2-AEE0F4B29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4E270-7254-0864-AD12-5DEAD2D7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D89FB2-9252-DF43-C4ED-9B5F44B7B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6"/>
                <a:ext cx="10515600" cy="149844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Setup: </a:t>
                </a:r>
                <a:r>
                  <a:rPr lang="en-CA" sz="3400" dirty="0">
                    <a:cs typeface="Segoe UI Semibold" panose="020B0702040204020203" pitchFamily="34" charset="0"/>
                  </a:rPr>
                  <a:t>elementwise filtration of chain complexes: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𝟎</m:t>
                          </m:r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=</m:t>
                          </m:r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↪</m:t>
                      </m:r>
                      <m:sSup>
                        <m:sSup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𝟏</m:t>
                          </m:r>
                        </m:sup>
                      </m:sSup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↪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…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↪</m:t>
                      </m:r>
                      <m:sSup>
                        <m:sSup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𝒌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D89FB2-9252-DF43-C4ED-9B5F44B7B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6"/>
                <a:ext cx="10515600" cy="1498444"/>
              </a:xfrm>
              <a:blipFill>
                <a:blip r:embed="rId2"/>
                <a:stretch>
                  <a:fillRect l="-1623" t="-938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C0D6FB1D-0DC9-C27E-D78B-50A5F25E47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5443277"/>
                <a:ext cx="10515600" cy="14984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Remark: </a:t>
                </a:r>
                <a:r>
                  <a:rPr lang="en-CA" sz="3400" dirty="0">
                    <a:cs typeface="Segoe UI Semibold" panose="020B0702040204020203" pitchFamily="34" charset="0"/>
                  </a:rPr>
                  <a:t>at time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, we are adding a generator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in dimension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C0D6FB1D-0DC9-C27E-D78B-50A5F25E4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443277"/>
                <a:ext cx="10515600" cy="1498444"/>
              </a:xfrm>
              <a:prstGeom prst="rect">
                <a:avLst/>
              </a:prstGeom>
              <a:blipFill>
                <a:blip r:embed="rId3"/>
                <a:stretch>
                  <a:fillRect l="-1623" t="-89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234099C0-DD4E-EBC3-2DD9-149B674F90FC}"/>
              </a:ext>
            </a:extLst>
          </p:cNvPr>
          <p:cNvGrpSpPr/>
          <p:nvPr/>
        </p:nvGrpSpPr>
        <p:grpSpPr>
          <a:xfrm>
            <a:off x="3737452" y="3064475"/>
            <a:ext cx="4717096" cy="2236367"/>
            <a:chOff x="3737452" y="3064475"/>
            <a:chExt cx="4717096" cy="2236367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18D30F0-D3B5-0793-FE79-3A5DC27F00F5}"/>
                </a:ext>
              </a:extLst>
            </p:cNvPr>
            <p:cNvGrpSpPr/>
            <p:nvPr/>
          </p:nvGrpSpPr>
          <p:grpSpPr>
            <a:xfrm>
              <a:off x="3737452" y="3064475"/>
              <a:ext cx="4717096" cy="2107335"/>
              <a:chOff x="3737452" y="3064475"/>
              <a:chExt cx="4717096" cy="2107335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DAE0207-82D2-08AE-9EA7-E63CD20BEA9B}"/>
                  </a:ext>
                </a:extLst>
              </p:cNvPr>
              <p:cNvGrpSpPr/>
              <p:nvPr/>
            </p:nvGrpSpPr>
            <p:grpSpPr>
              <a:xfrm>
                <a:off x="3737452" y="3064475"/>
                <a:ext cx="4717096" cy="2107335"/>
                <a:chOff x="2857500" y="2711377"/>
                <a:chExt cx="4717096" cy="210733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" name="TextBox 3">
                      <a:extLst>
                        <a:ext uri="{FF2B5EF4-FFF2-40B4-BE49-F238E27FC236}">
                          <a16:creationId xmlns:a16="http://schemas.microsoft.com/office/drawing/2014/main" id="{22FA045C-76C9-0009-339D-8D4AB0DC45B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857500" y="2724779"/>
                      <a:ext cx="1759905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en-CA" sz="3400" b="1" dirty="0">
                        <a:solidFill>
                          <a:srgbClr val="0070C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" name="TextBox 3">
                      <a:extLst>
                        <a:ext uri="{FF2B5EF4-FFF2-40B4-BE49-F238E27FC236}">
                          <a16:creationId xmlns:a16="http://schemas.microsoft.com/office/drawing/2014/main" id="{22FA045C-76C9-0009-339D-8D4AB0DC45B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57500" y="2724779"/>
                      <a:ext cx="1759905" cy="523220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C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" name="TextBox 4">
                      <a:extLst>
                        <a:ext uri="{FF2B5EF4-FFF2-40B4-BE49-F238E27FC236}">
                          <a16:creationId xmlns:a16="http://schemas.microsoft.com/office/drawing/2014/main" id="{480B0872-0D2A-389E-8F56-4E226789F22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07660" y="4282090"/>
                      <a:ext cx="1059584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CA" sz="34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en-CA" sz="3400" b="1" dirty="0">
                        <a:solidFill>
                          <a:srgbClr val="0070C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" name="TextBox 4">
                      <a:extLst>
                        <a:ext uri="{FF2B5EF4-FFF2-40B4-BE49-F238E27FC236}">
                          <a16:creationId xmlns:a16="http://schemas.microsoft.com/office/drawing/2014/main" id="{480B0872-0D2A-389E-8F56-4E226789F22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207660" y="4282090"/>
                      <a:ext cx="1059584" cy="523220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C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" name="TextBox 7">
                      <a:extLst>
                        <a:ext uri="{FF2B5EF4-FFF2-40B4-BE49-F238E27FC236}">
                          <a16:creationId xmlns:a16="http://schemas.microsoft.com/office/drawing/2014/main" id="{550B88B0-C082-BE82-4FEC-2F755253D6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54024" y="2711377"/>
                      <a:ext cx="920572" cy="53662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CA" sz="3400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CA" sz="3400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  <m:sup>
                                <m:r>
                                  <a:rPr lang="en-CA" sz="3400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  <m:r>
                                  <a:rPr lang="en-CA" sz="3400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CA" sz="3400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p>
                            </m:sSup>
                          </m:oMath>
                        </m:oMathPara>
                      </a14:m>
                      <a:endParaRPr lang="en-CA" sz="3400" b="1" dirty="0">
                        <a:solidFill>
                          <a:srgbClr val="0070C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" name="TextBox 7">
                      <a:extLst>
                        <a:ext uri="{FF2B5EF4-FFF2-40B4-BE49-F238E27FC236}">
                          <a16:creationId xmlns:a16="http://schemas.microsoft.com/office/drawing/2014/main" id="{550B88B0-C082-BE82-4FEC-2F755253D6C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654024" y="2711377"/>
                      <a:ext cx="920572" cy="536622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C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TextBox 13">
                      <a:extLst>
                        <a:ext uri="{FF2B5EF4-FFF2-40B4-BE49-F238E27FC236}">
                          <a16:creationId xmlns:a16="http://schemas.microsoft.com/office/drawing/2014/main" id="{6505E268-5471-293A-A8DB-FE0B182448B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864819" y="4282090"/>
                      <a:ext cx="498983" cy="53662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CA" sz="3400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CA" sz="3400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  <m:sup>
                                <m:r>
                                  <a:rPr lang="en-CA" sz="3400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p>
                            </m:sSup>
                          </m:oMath>
                        </m:oMathPara>
                      </a14:m>
                      <a:endParaRPr lang="en-CA" sz="3400" b="1" dirty="0">
                        <a:solidFill>
                          <a:srgbClr val="0070C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4" name="TextBox 13">
                      <a:extLst>
                        <a:ext uri="{FF2B5EF4-FFF2-40B4-BE49-F238E27FC236}">
                          <a16:creationId xmlns:a16="http://schemas.microsoft.com/office/drawing/2014/main" id="{6505E268-5471-293A-A8DB-FE0B182448B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64819" y="4282090"/>
                      <a:ext cx="498983" cy="536622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C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id="{F86434EF-0328-AA7B-E1EC-5C141F6A8BB6}"/>
                    </a:ext>
                  </a:extLst>
                </p:cNvPr>
                <p:cNvCxnSpPr/>
                <p:nvPr/>
              </p:nvCxnSpPr>
              <p:spPr>
                <a:xfrm>
                  <a:off x="4617405" y="2986389"/>
                  <a:ext cx="1981103" cy="0"/>
                </a:xfrm>
                <a:prstGeom prst="straightConnector1">
                  <a:avLst/>
                </a:prstGeom>
                <a:ln w="28575">
                  <a:solidFill>
                    <a:srgbClr val="0070C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>
                  <a:extLst>
                    <a:ext uri="{FF2B5EF4-FFF2-40B4-BE49-F238E27FC236}">
                      <a16:creationId xmlns:a16="http://schemas.microsoft.com/office/drawing/2014/main" id="{30752010-9B73-DA39-5552-3EA04AC002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99005" y="4550401"/>
                  <a:ext cx="2329249" cy="0"/>
                </a:xfrm>
                <a:prstGeom prst="straightConnector1">
                  <a:avLst/>
                </a:prstGeom>
                <a:ln w="28575">
                  <a:solidFill>
                    <a:srgbClr val="0070C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DB5B4956-D6E3-2311-753C-44650EFD4B12}"/>
                    </a:ext>
                  </a:extLst>
                </p:cNvPr>
                <p:cNvCxnSpPr/>
                <p:nvPr/>
              </p:nvCxnSpPr>
              <p:spPr>
                <a:xfrm>
                  <a:off x="3799236" y="3247999"/>
                  <a:ext cx="0" cy="1034091"/>
                </a:xfrm>
                <a:prstGeom prst="straightConnector1">
                  <a:avLst/>
                </a:prstGeom>
                <a:ln w="28575">
                  <a:solidFill>
                    <a:srgbClr val="0070C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>
                  <a:extLst>
                    <a:ext uri="{FF2B5EF4-FFF2-40B4-BE49-F238E27FC236}">
                      <a16:creationId xmlns:a16="http://schemas.microsoft.com/office/drawing/2014/main" id="{DD473F81-A59E-986D-DC8D-503267AC36C6}"/>
                    </a:ext>
                  </a:extLst>
                </p:cNvPr>
                <p:cNvCxnSpPr/>
                <p:nvPr/>
              </p:nvCxnSpPr>
              <p:spPr>
                <a:xfrm>
                  <a:off x="7087070" y="3196513"/>
                  <a:ext cx="0" cy="1034091"/>
                </a:xfrm>
                <a:prstGeom prst="straightConnector1">
                  <a:avLst/>
                </a:prstGeom>
                <a:ln w="28575">
                  <a:solidFill>
                    <a:srgbClr val="0070C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6753F2CD-0290-4F78-3727-ED0CE9D1B53B}"/>
                  </a:ext>
                </a:extLst>
              </p:cNvPr>
              <p:cNvCxnSpPr/>
              <p:nvPr/>
            </p:nvCxnSpPr>
            <p:spPr>
              <a:xfrm flipV="1">
                <a:off x="7216346" y="4306330"/>
                <a:ext cx="0" cy="284205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4FA80E44-27F5-5C65-B5DC-41ECB29069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16346" y="4322931"/>
                <a:ext cx="298622" cy="0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8D1A4A3-D25F-C58F-8DAE-CDE14275973B}"/>
                    </a:ext>
                  </a:extLst>
                </p:cNvPr>
                <p:cNvSpPr txBox="1"/>
                <p:nvPr/>
              </p:nvSpPr>
              <p:spPr>
                <a:xfrm>
                  <a:off x="6271825" y="4869955"/>
                  <a:ext cx="275396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CA" sz="2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CA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8D1A4A3-D25F-C58F-8DAE-CDE1427597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1825" y="4869955"/>
                  <a:ext cx="275396" cy="43088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4949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3C2AA-DC63-93C4-C38F-784FFED07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25F70-A248-10EE-29CF-A15136163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099262-D5A0-B96C-71F4-D8075FD705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5"/>
                <a:ext cx="10515600" cy="5093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Apply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𝐻</m:t>
                        </m:r>
                      </m:e>
                      <m:sub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to get a </a:t>
                </a:r>
                <a:r>
                  <a:rPr lang="en-CA" sz="3400" b="1" i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persistence module</a:t>
                </a:r>
                <a:r>
                  <a:rPr lang="en-CA" sz="3400" dirty="0">
                    <a:cs typeface="Segoe UI Semibold" panose="020B0702040204020203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  <m:d>
                        <m:d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pPr>
                            <m:e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𝑪</m:t>
                              </m:r>
                            </m:e>
                            <m:sup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: </m:t>
                      </m:r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  <m:d>
                        <m:d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pPr>
                            <m:e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𝑪</m:t>
                              </m:r>
                            </m:e>
                            <m:sup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𝟎</m:t>
                              </m:r>
                            </m:sup>
                          </m:sSup>
                        </m:e>
                      </m:d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→</m:t>
                      </m:r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  <m:d>
                        <m:d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pPr>
                            <m:e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𝑪</m:t>
                              </m:r>
                            </m:e>
                            <m:sup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→…→</m:t>
                      </m:r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(</m:t>
                      </m:r>
                      <m:sSup>
                        <m:sSup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𝒌</m:t>
                          </m:r>
                        </m:sup>
                      </m:sSup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m:oMathPara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Decompose into interval modules:</a:t>
                </a:r>
              </a:p>
              <a:p>
                <a:pPr marL="0" indent="0">
                  <a:buNone/>
                </a:pPr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  <m:d>
                        <m:d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pPr>
                            <m:e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𝑪</m:t>
                              </m:r>
                            </m:e>
                            <m:sup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       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𝑰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[</m:t>
                      </m:r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𝒊</m:t>
                          </m:r>
                        </m:sub>
                      </m:sSub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𝒊</m:t>
                          </m:r>
                        </m:sub>
                      </m:sSub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 sz="3400" b="0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Dgm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3400" b="0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n</m:t>
                        </m:r>
                      </m:sub>
                    </m:sSub>
                    <m:d>
                      <m:dPr>
                        <m:ctrlPr>
                          <a:rPr lang="en-CA" sz="34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CA" sz="34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pPr>
                          <m:e>
                            <m:r>
                              <a:rPr lang="en-CA" sz="34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CA" sz="34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={</m:t>
                    </m:r>
                    <m:d>
                      <m:dPr>
                        <m:ctrlPr>
                          <a:rPr lang="en-CA" sz="34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34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34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CA" sz="34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𝑖</m:t>
                            </m:r>
                          </m:sub>
                        </m:sSub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CA" sz="34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34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CA" sz="34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called the </a:t>
                </a:r>
                <a:r>
                  <a:rPr lang="en-CA" sz="3400" b="1" i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persistence diagram</a:t>
                </a: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099262-D5A0-B96C-71F4-D8075FD705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5"/>
                <a:ext cx="10515600" cy="5093659"/>
              </a:xfrm>
              <a:blipFill>
                <a:blip r:embed="rId2"/>
                <a:stretch>
                  <a:fillRect l="-1623" t="-2754" b="-419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2BD2EB-908E-71FD-3AA1-9D2B0DA79832}"/>
                  </a:ext>
                </a:extLst>
              </p:cNvPr>
              <p:cNvSpPr txBox="1"/>
              <p:nvPr/>
            </p:nvSpPr>
            <p:spPr>
              <a:xfrm>
                <a:off x="5821576" y="4535455"/>
                <a:ext cx="86342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5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⊕</m:t>
                      </m:r>
                    </m:oMath>
                  </m:oMathPara>
                </a14:m>
                <a:endParaRPr lang="en-CA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2BD2EB-908E-71FD-3AA1-9D2B0DA79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576" y="4535455"/>
                <a:ext cx="86342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2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CF29A-1246-F59D-B186-875AFCB00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2B3BE-F650-FFEE-DF4B-043D32BC9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57CBF-5ED7-ABAB-5A87-7EB30D66F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5"/>
            <a:ext cx="10515600" cy="5093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Standard method: </a:t>
            </a:r>
            <a:r>
              <a:rPr lang="en-CA" sz="3400" dirty="0">
                <a:cs typeface="Segoe UI Semibold" panose="020B0702040204020203" pitchFamily="34" charset="0"/>
              </a:rPr>
              <a:t>build a matrix, apply a reduction algorithm</a:t>
            </a: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08552C-8CB0-16D4-980F-2356BD011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6397" y="1944135"/>
            <a:ext cx="6629959" cy="48061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DB215F-FB57-8DF6-E81B-4C94CD9BD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97" y="3141361"/>
            <a:ext cx="2668324" cy="2411652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6DF0972-7C6B-3C9D-751D-F11E93B479DE}"/>
              </a:ext>
            </a:extLst>
          </p:cNvPr>
          <p:cNvCxnSpPr/>
          <p:nvPr/>
        </p:nvCxnSpPr>
        <p:spPr>
          <a:xfrm>
            <a:off x="3578877" y="4347187"/>
            <a:ext cx="714564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44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136E9-38E2-E02C-DDD9-E508BEDEC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78489-4747-3E76-FB9E-7CF3F8CC1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FD7CD-4626-80BD-280A-FF480B753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5"/>
            <a:ext cx="10515600" cy="5093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Standard method: </a:t>
            </a:r>
            <a:r>
              <a:rPr lang="en-CA" sz="3400" dirty="0">
                <a:cs typeface="Segoe UI Semibold" panose="020B0702040204020203" pitchFamily="34" charset="0"/>
              </a:rPr>
              <a:t>build a matrix, apply a reduction algorithm</a:t>
            </a: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16D54A-4AAD-912A-A646-935270BF8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597" y="3141361"/>
            <a:ext cx="2668324" cy="2411652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F323BE7-7375-7272-A251-6B1C1068D5FA}"/>
              </a:ext>
            </a:extLst>
          </p:cNvPr>
          <p:cNvCxnSpPr/>
          <p:nvPr/>
        </p:nvCxnSpPr>
        <p:spPr>
          <a:xfrm>
            <a:off x="3578877" y="4347187"/>
            <a:ext cx="714564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A4BFCDB-E2DC-93F8-E268-6D99A814D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144" y="2004284"/>
            <a:ext cx="6402277" cy="473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04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55467-F581-5306-E580-0C414BE37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7AB20-035C-E704-43A8-74154A296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838C6-FC51-F4B5-23EE-76AB7FE93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5"/>
            <a:ext cx="10515600" cy="5093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Standard method: </a:t>
            </a:r>
            <a:r>
              <a:rPr lang="en-CA" sz="3400" dirty="0">
                <a:cs typeface="Segoe UI Semibold" panose="020B0702040204020203" pitchFamily="34" charset="0"/>
              </a:rPr>
              <a:t>build a matrix, apply a reduction algorithm</a:t>
            </a: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B820F7-3D8C-0854-C1FB-4AF010AD8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597" y="3141361"/>
            <a:ext cx="2668324" cy="2411652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E59442B-7765-A7D0-4C6F-8F4A0CC5A715}"/>
              </a:ext>
            </a:extLst>
          </p:cNvPr>
          <p:cNvCxnSpPr/>
          <p:nvPr/>
        </p:nvCxnSpPr>
        <p:spPr>
          <a:xfrm>
            <a:off x="3578877" y="4347187"/>
            <a:ext cx="714564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76A7DE4-EDE4-677B-8AFC-C6FCCFA5D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144" y="2004284"/>
            <a:ext cx="6402277" cy="473425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9246235-5B30-59C2-8BC1-3730D9758684}"/>
              </a:ext>
            </a:extLst>
          </p:cNvPr>
          <p:cNvSpPr/>
          <p:nvPr/>
        </p:nvSpPr>
        <p:spPr>
          <a:xfrm>
            <a:off x="6776249" y="2658421"/>
            <a:ext cx="333060" cy="3330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C9C38F7-D055-91F4-9EEA-82BF1900C4AA}"/>
              </a:ext>
            </a:extLst>
          </p:cNvPr>
          <p:cNvSpPr/>
          <p:nvPr/>
        </p:nvSpPr>
        <p:spPr>
          <a:xfrm>
            <a:off x="7189041" y="2968268"/>
            <a:ext cx="333060" cy="3330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4D5291D-30E5-6FC3-2914-2E3A3607A388}"/>
              </a:ext>
            </a:extLst>
          </p:cNvPr>
          <p:cNvSpPr/>
          <p:nvPr/>
        </p:nvSpPr>
        <p:spPr>
          <a:xfrm>
            <a:off x="7625047" y="3252882"/>
            <a:ext cx="333060" cy="3330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A90372-E131-B46B-8474-AC9218A3A5F3}"/>
              </a:ext>
            </a:extLst>
          </p:cNvPr>
          <p:cNvSpPr/>
          <p:nvPr/>
        </p:nvSpPr>
        <p:spPr>
          <a:xfrm>
            <a:off x="8914895" y="4833401"/>
            <a:ext cx="333060" cy="3330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7134B76-753F-D959-443D-EE223939AAE3}"/>
              </a:ext>
            </a:extLst>
          </p:cNvPr>
          <p:cNvSpPr/>
          <p:nvPr/>
        </p:nvSpPr>
        <p:spPr>
          <a:xfrm>
            <a:off x="9326678" y="4536675"/>
            <a:ext cx="333060" cy="3330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562A9DF-B7D1-9BD6-0B63-753698EE7DC7}"/>
              </a:ext>
            </a:extLst>
          </p:cNvPr>
          <p:cNvSpPr/>
          <p:nvPr/>
        </p:nvSpPr>
        <p:spPr>
          <a:xfrm>
            <a:off x="10186577" y="5753856"/>
            <a:ext cx="333060" cy="3330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5921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8A553-33A5-BCD9-F693-EC99E3AC2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FC8D5-9DD9-3D4F-E501-8589B2595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9901"/>
            <a:ext cx="10667495" cy="4747062"/>
          </a:xfrm>
        </p:spPr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US" sz="2400" b="1" dirty="0">
                <a:solidFill>
                  <a:srgbClr val="111111"/>
                </a:solidFill>
              </a:rPr>
              <a:t>Main reference: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US" sz="2400" dirty="0"/>
              <a:t>C. </a:t>
            </a:r>
            <a:r>
              <a:rPr lang="en-US" sz="2400" dirty="0" err="1"/>
              <a:t>Kapulkin</a:t>
            </a:r>
            <a:r>
              <a:rPr lang="en-US" sz="2400" dirty="0"/>
              <a:t> and N. Kershaw, </a:t>
            </a:r>
            <a:r>
              <a:rPr lang="en-US" sz="2400" i="1" dirty="0" err="1"/>
              <a:t>RedZeD</a:t>
            </a:r>
            <a:r>
              <a:rPr lang="en-US" sz="2400" i="1" dirty="0"/>
              <a:t>: Computing persistent homology by Reduction to Zero Differentials, </a:t>
            </a:r>
            <a:r>
              <a:rPr lang="en-US" sz="2400" dirty="0"/>
              <a:t>2026</a:t>
            </a:r>
            <a:r>
              <a:rPr lang="en-US" sz="2400" i="1" dirty="0"/>
              <a:t>. </a:t>
            </a:r>
            <a:r>
              <a:rPr lang="en-US" sz="2400" dirty="0"/>
              <a:t>arxiv.org/abs/2606.06310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US" sz="2400" b="1" dirty="0"/>
              <a:t>Other references: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US" sz="2400" dirty="0"/>
              <a:t>U. Bauer, </a:t>
            </a:r>
            <a:r>
              <a:rPr lang="en-US" sz="2400" i="1" dirty="0" err="1"/>
              <a:t>Ripser</a:t>
            </a:r>
            <a:r>
              <a:rPr lang="en-US" sz="2400" i="1" dirty="0"/>
              <a:t>: efficient computation of Vietoris-Rips persistence barcodes. </a:t>
            </a:r>
            <a:r>
              <a:rPr lang="en-CA" sz="2400" dirty="0"/>
              <a:t>J. Appl. </a:t>
            </a:r>
            <a:r>
              <a:rPr lang="en-CA" sz="2400" dirty="0" err="1"/>
              <a:t>Comput</a:t>
            </a:r>
            <a:r>
              <a:rPr lang="en-CA" sz="2400" dirty="0"/>
              <a:t>. Topol.</a:t>
            </a:r>
            <a:r>
              <a:rPr lang="en-CA" sz="2400" b="1" dirty="0"/>
              <a:t> </a:t>
            </a:r>
            <a:r>
              <a:rPr lang="en-CA" sz="2400" dirty="0"/>
              <a:t>5</a:t>
            </a:r>
            <a:r>
              <a:rPr lang="en-CA" sz="2400" b="1" dirty="0"/>
              <a:t> </a:t>
            </a:r>
            <a:r>
              <a:rPr lang="en-CA" sz="2400" dirty="0"/>
              <a:t>(2021), no. 3, 391–423</a:t>
            </a:r>
            <a:r>
              <a:rPr lang="en-US" sz="2400" i="1" dirty="0"/>
              <a:t>. </a:t>
            </a:r>
            <a:endParaRPr lang="en-US" sz="24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2400" dirty="0"/>
              <a:t>U. Bauer et al. </a:t>
            </a:r>
            <a:r>
              <a:rPr lang="en-US" sz="2400" i="1" dirty="0"/>
              <a:t>Keeping it sparse: computing persistent homology revisited</a:t>
            </a:r>
            <a:r>
              <a:rPr lang="en-US" sz="2400" dirty="0"/>
              <a:t>. </a:t>
            </a:r>
            <a:r>
              <a:rPr lang="en-US" sz="2400" dirty="0" err="1"/>
              <a:t>Comput.Geom</a:t>
            </a:r>
            <a:r>
              <a:rPr lang="en-US" sz="2400" dirty="0"/>
              <a:t>. Topol. 3.1 (2024), Art. 6, 26.</a:t>
            </a:r>
            <a:endParaRPr lang="en-CA" sz="2400" dirty="0"/>
          </a:p>
          <a:p>
            <a:pPr marL="0" indent="0">
              <a:spcAft>
                <a:spcPts val="1000"/>
              </a:spcAft>
              <a:buNone/>
            </a:pPr>
            <a:r>
              <a:rPr lang="en-CA" sz="2400" dirty="0"/>
              <a:t>T. Dey, F. Fan, and Y. Wang.</a:t>
            </a:r>
            <a:r>
              <a:rPr lang="en-CA" sz="2400" i="1" dirty="0"/>
              <a:t> Computing topological persistence for simplicial maps</a:t>
            </a:r>
            <a:r>
              <a:rPr lang="en-CA" sz="2400" dirty="0"/>
              <a:t>. Computational geometry (SoCG’14). ACM, New York, 2014.</a:t>
            </a:r>
          </a:p>
        </p:txBody>
      </p:sp>
    </p:spTree>
    <p:extLst>
      <p:ext uri="{BB962C8B-B14F-4D97-AF65-F5344CB8AC3E}">
        <p14:creationId xmlns:p14="http://schemas.microsoft.com/office/powerpoint/2010/main" val="410331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DBEC8-6E4F-0679-4513-8147EE862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49DF3-CBD0-6296-CCF5-E752124BA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A79B83-F003-8998-212A-603582ABF7A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5"/>
                <a:ext cx="10515600" cy="27835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Different perspective: </a:t>
                </a:r>
                <a:r>
                  <a:rPr lang="en-CA" sz="3400" dirty="0">
                    <a:cs typeface="Segoe UI Semibold" panose="020B0702040204020203" pitchFamily="34" charset="0"/>
                  </a:rPr>
                  <a:t>replace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𝐶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with a sequence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whose differentials are zero</a:t>
                </a: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b="1" dirty="0" err="1">
                    <a:cs typeface="Segoe UI Semibold" panose="020B0702040204020203" pitchFamily="34" charset="0"/>
                  </a:rPr>
                  <a:t>Thm</a:t>
                </a:r>
                <a:r>
                  <a:rPr lang="en-CA" sz="3400" b="1" dirty="0">
                    <a:cs typeface="Segoe UI Semibold" panose="020B0702040204020203" pitchFamily="34" charset="0"/>
                  </a:rPr>
                  <a:t>: </a:t>
                </a:r>
                <a:r>
                  <a:rPr lang="en-CA" sz="3400" dirty="0">
                    <a:cs typeface="Segoe UI Semibold" panose="020B0702040204020203" pitchFamily="34" charset="0"/>
                  </a:rPr>
                  <a:t>for an elementwise filtration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𝑪</m:t>
                        </m:r>
                      </m:e>
                      <m:sup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𝟎</m:t>
                        </m:r>
                      </m:sup>
                    </m:sSup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↪</m:t>
                    </m:r>
                    <m:sSup>
                      <m:sSup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𝑪</m:t>
                        </m:r>
                      </m:e>
                      <m:sup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𝟏</m:t>
                        </m:r>
                      </m:sup>
                    </m:sSup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↪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…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↪</m:t>
                    </m:r>
                    <m:sSup>
                      <m:sSup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𝑪</m:t>
                        </m:r>
                      </m:e>
                      <m:sup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en-CA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3400" dirty="0">
                    <a:cs typeface="Segoe UI Semibold" panose="020B0702040204020203" pitchFamily="34" charset="0"/>
                  </a:rPr>
                  <a:t>there is: </a:t>
                </a: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A79B83-F003-8998-212A-603582ABF7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5"/>
                <a:ext cx="10515600" cy="2783547"/>
              </a:xfrm>
              <a:blipFill>
                <a:blip r:embed="rId2"/>
                <a:stretch>
                  <a:fillRect l="-1623" t="-5044" b="-482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D82D0C99-1E15-DB84-52A2-BCFAC3F07C9A}"/>
              </a:ext>
            </a:extLst>
          </p:cNvPr>
          <p:cNvGrpSpPr/>
          <p:nvPr/>
        </p:nvGrpSpPr>
        <p:grpSpPr>
          <a:xfrm>
            <a:off x="3646786" y="3615989"/>
            <a:ext cx="4181219" cy="2069347"/>
            <a:chOff x="3591180" y="3782805"/>
            <a:chExt cx="4181219" cy="20693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236FE2E-31B8-4A0F-7284-1C7BC62B65B6}"/>
                    </a:ext>
                  </a:extLst>
                </p:cNvPr>
                <p:cNvSpPr txBox="1"/>
                <p:nvPr/>
              </p:nvSpPr>
              <p:spPr>
                <a:xfrm>
                  <a:off x="3745640" y="3782805"/>
                  <a:ext cx="4026759" cy="63530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↪</m:t>
                      </m:r>
                      <m:sSup>
                        <m:sSup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𝟏</m:t>
                          </m:r>
                        </m:sup>
                      </m:sSup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↪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…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↪</m:t>
                      </m:r>
                      <m:sSup>
                        <m:sSup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𝒌</m:t>
                          </m:r>
                        </m:sup>
                      </m:sSup>
                    </m:oMath>
                  </a14:m>
                  <a:r>
                    <a:rPr lang="en-CA" sz="3400" b="1" dirty="0">
                      <a:solidFill>
                        <a:srgbClr val="0070C0"/>
                      </a:solidFill>
                      <a:cs typeface="Segoe UI Semibold" panose="020B0702040204020203" pitchFamily="34" charset="0"/>
                    </a:rPr>
                    <a:t> </a:t>
                  </a:r>
                  <a:endParaRPr lang="en-CA" sz="34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236FE2E-31B8-4A0F-7284-1C7BC62B65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5640" y="3782805"/>
                  <a:ext cx="4026759" cy="63530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5739E4D-EA5C-0EA0-D7D4-B543C421C9AA}"/>
                    </a:ext>
                  </a:extLst>
                </p:cNvPr>
                <p:cNvSpPr txBox="1"/>
                <p:nvPr/>
              </p:nvSpPr>
              <p:spPr>
                <a:xfrm>
                  <a:off x="3591180" y="5216850"/>
                  <a:ext cx="4026759" cy="63530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pPr>
                          <m:e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𝟎</m:t>
                            </m:r>
                          </m:sup>
                        </m:sSup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→</m:t>
                        </m:r>
                        <m:sSup>
                          <m:sSupPr>
                            <m:ctrlP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pPr>
                          <m:e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p>
                        </m:sSup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→…→</m:t>
                        </m:r>
                        <m:sSup>
                          <m:sSupPr>
                            <m:ctrlP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pPr>
                          <m:e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CA" sz="3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p>
                        </m:sSup>
                      </m:oMath>
                    </m:oMathPara>
                  </a14:m>
                  <a:endParaRPr lang="en-CA" sz="34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5739E4D-EA5C-0EA0-D7D4-B543C421C9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1180" y="5216850"/>
                  <a:ext cx="4026759" cy="63530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8DEA7CF-A4F1-6C74-70FE-40A2CB01F913}"/>
                </a:ext>
              </a:extLst>
            </p:cNvPr>
            <p:cNvCxnSpPr/>
            <p:nvPr/>
          </p:nvCxnSpPr>
          <p:spPr>
            <a:xfrm>
              <a:off x="3929449" y="4418107"/>
              <a:ext cx="0" cy="798745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05E0E7E9-7F19-0E38-B273-A0442282CA8E}"/>
                </a:ext>
              </a:extLst>
            </p:cNvPr>
            <p:cNvCxnSpPr/>
            <p:nvPr/>
          </p:nvCxnSpPr>
          <p:spPr>
            <a:xfrm>
              <a:off x="5082746" y="4418106"/>
              <a:ext cx="0" cy="798745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0CFB080-6D28-3CE8-C2E3-C0E00C192182}"/>
                </a:ext>
              </a:extLst>
            </p:cNvPr>
            <p:cNvCxnSpPr/>
            <p:nvPr/>
          </p:nvCxnSpPr>
          <p:spPr>
            <a:xfrm>
              <a:off x="7103076" y="4418105"/>
              <a:ext cx="0" cy="798745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581CD32-782C-FE29-78AE-6BCAB2DCCD42}"/>
                    </a:ext>
                  </a:extLst>
                </p:cNvPr>
                <p:cNvSpPr txBox="1"/>
                <p:nvPr/>
              </p:nvSpPr>
              <p:spPr>
                <a:xfrm>
                  <a:off x="3591180" y="4561306"/>
                  <a:ext cx="797398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CA" sz="2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≃</m:t>
                        </m:r>
                        <m:sSup>
                          <m:sSupPr>
                            <m:ctrlPr>
                              <a:rPr lang="en-CA" sz="2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2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CA" sz="2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CA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581CD32-782C-FE29-78AE-6BCAB2DCCD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1180" y="4561306"/>
                  <a:ext cx="797398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3F4418B-E621-1314-08EE-71FECF51F6C4}"/>
                    </a:ext>
                  </a:extLst>
                </p:cNvPr>
                <p:cNvSpPr txBox="1"/>
                <p:nvPr/>
              </p:nvSpPr>
              <p:spPr>
                <a:xfrm>
                  <a:off x="4684886" y="4550618"/>
                  <a:ext cx="868250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CA" sz="2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≃ </m:t>
                        </m:r>
                        <m:sSup>
                          <m:sSupPr>
                            <m:ctrlPr>
                              <a:rPr lang="en-CA" sz="2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2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CA" sz="2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oMath>
                    </m:oMathPara>
                  </a14:m>
                  <a:endParaRPr lang="en-CA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3F4418B-E621-1314-08EE-71FECF51F6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84886" y="4550618"/>
                  <a:ext cx="868250" cy="43088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A9B4440-1EE2-D9E1-29FD-F39674336904}"/>
                    </a:ext>
                  </a:extLst>
                </p:cNvPr>
                <p:cNvSpPr txBox="1"/>
                <p:nvPr/>
              </p:nvSpPr>
              <p:spPr>
                <a:xfrm>
                  <a:off x="6705215" y="4602035"/>
                  <a:ext cx="890051" cy="43858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CA" sz="2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≃ </m:t>
                        </m:r>
                        <m:sSup>
                          <m:sSupPr>
                            <m:ctrlPr>
                              <a:rPr lang="en-CA" sz="2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2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CA" sz="28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oMath>
                    </m:oMathPara>
                  </a14:m>
                  <a:endParaRPr lang="en-CA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A9B4440-1EE2-D9E1-29FD-F396743369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5215" y="4602035"/>
                  <a:ext cx="890051" cy="43858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35D1A2AD-7CE7-1543-3DD5-25A1C8A8EB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5790411"/>
                <a:ext cx="10515600" cy="6353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has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𝜕</m:t>
                        </m:r>
                      </m:e>
                      <m:sub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for all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35D1A2AD-7CE7-1543-3DD5-25A1C8A8E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90411"/>
                <a:ext cx="10515600" cy="635303"/>
              </a:xfrm>
              <a:prstGeom prst="rect">
                <a:avLst/>
              </a:prstGeom>
              <a:blipFill>
                <a:blip r:embed="rId8"/>
                <a:stretch>
                  <a:fillRect l="-1623" t="-18269" b="-250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725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BA361-C0AF-0952-EC97-9B67088BC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DC8C6-2C5F-5E54-46AE-6B7BCB5E1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5438FC-0938-7E98-EF57-2AAB649D57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5"/>
                <a:ext cx="10515600" cy="249894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Proof: </a:t>
                </a:r>
                <a:r>
                  <a:rPr lang="en-CA" sz="3400" dirty="0">
                    <a:cs typeface="Segoe UI Semibold" panose="020B0702040204020203" pitchFamily="34" charset="0"/>
                  </a:rPr>
                  <a:t>induction,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added at time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Compute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−1</m:t>
                        </m:r>
                      </m:sup>
                    </m:sSup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Case 1: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−1</m:t>
                        </m:r>
                      </m:sup>
                    </m:sSup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</m:t>
                    </m:r>
                  </m:oMath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5438FC-0938-7E98-EF57-2AAB649D57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5"/>
                <a:ext cx="10515600" cy="2498949"/>
              </a:xfrm>
              <a:blipFill>
                <a:blip r:embed="rId2"/>
                <a:stretch>
                  <a:fillRect l="-1623" t="-562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9FFA8B1-440B-FED2-D1E5-DC4093604699}"/>
                  </a:ext>
                </a:extLst>
              </p:cNvPr>
              <p:cNvSpPr txBox="1"/>
              <p:nvPr/>
            </p:nvSpPr>
            <p:spPr>
              <a:xfrm>
                <a:off x="4057521" y="3314640"/>
                <a:ext cx="920573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9FFA8B1-440B-FED2-D1E5-DC4093604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521" y="3314640"/>
                <a:ext cx="920573" cy="5366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650BA8B-2382-2585-AD09-083872ECA001}"/>
                  </a:ext>
                </a:extLst>
              </p:cNvPr>
              <p:cNvSpPr txBox="1"/>
              <p:nvPr/>
            </p:nvSpPr>
            <p:spPr>
              <a:xfrm>
                <a:off x="4034219" y="4922163"/>
                <a:ext cx="935000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650BA8B-2382-2585-AD09-083872ECA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219" y="4922163"/>
                <a:ext cx="935000" cy="5366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DAE599-621B-C12C-6D02-69869D14AD0D}"/>
                  </a:ext>
                </a:extLst>
              </p:cNvPr>
              <p:cNvSpPr txBox="1"/>
              <p:nvPr/>
            </p:nvSpPr>
            <p:spPr>
              <a:xfrm>
                <a:off x="7231236" y="3314640"/>
                <a:ext cx="498983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DAE599-621B-C12C-6D02-69869D14A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236" y="3314640"/>
                <a:ext cx="498983" cy="5366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711D087-21A2-3200-3E7F-F9F4526D6FDC}"/>
                  </a:ext>
                </a:extLst>
              </p:cNvPr>
              <p:cNvSpPr txBox="1"/>
              <p:nvPr/>
            </p:nvSpPr>
            <p:spPr>
              <a:xfrm>
                <a:off x="7231236" y="4920383"/>
                <a:ext cx="513409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711D087-21A2-3200-3E7F-F9F4526D6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236" y="4920383"/>
                <a:ext cx="513409" cy="5366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900D450-C311-9834-C8E1-8B17F93AA3C4}"/>
              </a:ext>
            </a:extLst>
          </p:cNvPr>
          <p:cNvCxnSpPr/>
          <p:nvPr/>
        </p:nvCxnSpPr>
        <p:spPr>
          <a:xfrm>
            <a:off x="5116231" y="3582951"/>
            <a:ext cx="1981103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0CCA464-49BF-CC66-C5F6-09D6DC9B1B93}"/>
              </a:ext>
            </a:extLst>
          </p:cNvPr>
          <p:cNvCxnSpPr/>
          <p:nvPr/>
        </p:nvCxnSpPr>
        <p:spPr>
          <a:xfrm>
            <a:off x="4376448" y="3851262"/>
            <a:ext cx="0" cy="103409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2ABB9CB-1DEC-1703-4B1D-54E04E228BC1}"/>
              </a:ext>
            </a:extLst>
          </p:cNvPr>
          <p:cNvCxnSpPr/>
          <p:nvPr/>
        </p:nvCxnSpPr>
        <p:spPr>
          <a:xfrm>
            <a:off x="7480727" y="3806609"/>
            <a:ext cx="0" cy="103409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266EDA2-2CC3-CBD7-B95A-3034CE139C99}"/>
              </a:ext>
            </a:extLst>
          </p:cNvPr>
          <p:cNvCxnSpPr/>
          <p:nvPr/>
        </p:nvCxnSpPr>
        <p:spPr>
          <a:xfrm flipV="1">
            <a:off x="6948023" y="4704776"/>
            <a:ext cx="0" cy="2842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D829EF-DF8C-0C40-F0A7-41C575E25F5A}"/>
              </a:ext>
            </a:extLst>
          </p:cNvPr>
          <p:cNvCxnSpPr>
            <a:cxnSpLocks/>
          </p:cNvCxnSpPr>
          <p:nvPr/>
        </p:nvCxnSpPr>
        <p:spPr>
          <a:xfrm flipH="1">
            <a:off x="6948023" y="4721377"/>
            <a:ext cx="29862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C8F5223-B548-C429-70BE-A3015A862950}"/>
              </a:ext>
            </a:extLst>
          </p:cNvPr>
          <p:cNvCxnSpPr/>
          <p:nvPr/>
        </p:nvCxnSpPr>
        <p:spPr>
          <a:xfrm>
            <a:off x="5081814" y="5205805"/>
            <a:ext cx="1981103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D479453-9E75-E411-665E-9CBD33764CD7}"/>
                  </a:ext>
                </a:extLst>
              </p:cNvPr>
              <p:cNvSpPr txBox="1"/>
              <p:nvPr/>
            </p:nvSpPr>
            <p:spPr>
              <a:xfrm>
                <a:off x="4034219" y="4097169"/>
                <a:ext cx="1088439" cy="444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  <m:sSup>
                        <m:sSupPr>
                          <m:ctrlP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D479453-9E75-E411-665E-9CBD33764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219" y="4097169"/>
                <a:ext cx="1088439" cy="4448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B013E41-2372-1A4A-4A25-65303F9CD339}"/>
                  </a:ext>
                </a:extLst>
              </p:cNvPr>
              <p:cNvSpPr txBox="1"/>
              <p:nvPr/>
            </p:nvSpPr>
            <p:spPr>
              <a:xfrm>
                <a:off x="7111621" y="4074306"/>
                <a:ext cx="745396" cy="444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  <m:sSup>
                        <m:sSupPr>
                          <m:ctrlP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B013E41-2372-1A4A-4A25-65303F9CD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621" y="4074306"/>
                <a:ext cx="745396" cy="4448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6680CE4E-2F77-9790-D162-F82773F744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5849612"/>
                <a:ext cx="10515600" cy="7843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is a birth element, add as generator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</m:sup>
                    </m:sSup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6680CE4E-2F77-9790-D162-F82773F74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849612"/>
                <a:ext cx="10515600" cy="784309"/>
              </a:xfrm>
              <a:prstGeom prst="rect">
                <a:avLst/>
              </a:prstGeom>
              <a:blipFill>
                <a:blip r:embed="rId14"/>
                <a:stretch>
                  <a:fillRect t="-15625" b="-156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73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0" grpId="0"/>
      <p:bldP spid="21" grpId="0"/>
      <p:bldP spid="22" grpId="0"/>
      <p:bldP spid="23" grpId="0"/>
      <p:bldP spid="30" grpId="0"/>
      <p:bldP spid="31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A52EB-5CC4-60D3-AA48-736F60081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578F8-4EB6-C7C2-7F20-D3C2B61B2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F23CE0-5193-CAA9-9CA9-F4E4E50D8B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5"/>
                <a:ext cx="10515600" cy="249894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Proof: </a:t>
                </a:r>
                <a:r>
                  <a:rPr lang="en-CA" sz="3400" dirty="0">
                    <a:cs typeface="Segoe UI Semibold" panose="020B0702040204020203" pitchFamily="34" charset="0"/>
                  </a:rPr>
                  <a:t>induction</a:t>
                </a:r>
              </a:p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Case 2: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−1</m:t>
                        </m:r>
                      </m:sup>
                    </m:sSup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≠0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F23CE0-5193-CAA9-9CA9-F4E4E50D8B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5"/>
                <a:ext cx="10515600" cy="2498949"/>
              </a:xfrm>
              <a:blipFill>
                <a:blip r:embed="rId2"/>
                <a:stretch>
                  <a:fillRect l="-1623" t="-562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B8901D3-58ED-162F-1103-901BDF90FC00}"/>
                  </a:ext>
                </a:extLst>
              </p:cNvPr>
              <p:cNvSpPr txBox="1"/>
              <p:nvPr/>
            </p:nvSpPr>
            <p:spPr>
              <a:xfrm>
                <a:off x="2571620" y="2724778"/>
                <a:ext cx="1748684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B8901D3-58ED-162F-1103-901BDF90F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620" y="2724778"/>
                <a:ext cx="174868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92A5A7D-6BD6-619A-4391-7B2825309E48}"/>
                  </a:ext>
                </a:extLst>
              </p:cNvPr>
              <p:cNvSpPr txBox="1"/>
              <p:nvPr/>
            </p:nvSpPr>
            <p:spPr>
              <a:xfrm>
                <a:off x="2548318" y="4332301"/>
                <a:ext cx="1048364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92A5A7D-6BD6-619A-4391-7B2825309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8318" y="4332301"/>
                <a:ext cx="104836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E0ED811-BDF7-D1AE-5D0B-29EB967478CE}"/>
                  </a:ext>
                </a:extLst>
              </p:cNvPr>
              <p:cNvSpPr txBox="1"/>
              <p:nvPr/>
            </p:nvSpPr>
            <p:spPr>
              <a:xfrm>
                <a:off x="5745335" y="2724778"/>
                <a:ext cx="920573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E0ED811-BDF7-D1AE-5D0B-29EB96747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335" y="2724778"/>
                <a:ext cx="920573" cy="5366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AFC2AA8-4B35-F871-D390-B5CB8C626B05}"/>
                  </a:ext>
                </a:extLst>
              </p:cNvPr>
              <p:cNvSpPr txBox="1"/>
              <p:nvPr/>
            </p:nvSpPr>
            <p:spPr>
              <a:xfrm>
                <a:off x="5745335" y="4330521"/>
                <a:ext cx="498983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AFC2AA8-4B35-F871-D390-B5CB8C626B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335" y="4330521"/>
                <a:ext cx="498983" cy="5366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5933CA6-53F3-6D9F-AB21-4510B7CE00E3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4320304" y="2986388"/>
            <a:ext cx="1291129" cy="670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9389804-0175-47C5-81F2-AAAFE5960425}"/>
              </a:ext>
            </a:extLst>
          </p:cNvPr>
          <p:cNvCxnSpPr/>
          <p:nvPr/>
        </p:nvCxnSpPr>
        <p:spPr>
          <a:xfrm>
            <a:off x="2890547" y="3261400"/>
            <a:ext cx="0" cy="103409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411A5B7-3C00-C7A4-18D1-06AEBE031123}"/>
              </a:ext>
            </a:extLst>
          </p:cNvPr>
          <p:cNvCxnSpPr/>
          <p:nvPr/>
        </p:nvCxnSpPr>
        <p:spPr>
          <a:xfrm>
            <a:off x="5994826" y="3216747"/>
            <a:ext cx="0" cy="103409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52F0BA-9B9A-2016-5EBD-00E0024FB2BB}"/>
              </a:ext>
            </a:extLst>
          </p:cNvPr>
          <p:cNvCxnSpPr/>
          <p:nvPr/>
        </p:nvCxnSpPr>
        <p:spPr>
          <a:xfrm flipV="1">
            <a:off x="5462122" y="4114914"/>
            <a:ext cx="0" cy="2842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09CC1B4-C63A-366D-7E68-5AF254317A5C}"/>
              </a:ext>
            </a:extLst>
          </p:cNvPr>
          <p:cNvCxnSpPr>
            <a:cxnSpLocks/>
          </p:cNvCxnSpPr>
          <p:nvPr/>
        </p:nvCxnSpPr>
        <p:spPr>
          <a:xfrm flipH="1">
            <a:off x="5462122" y="4131515"/>
            <a:ext cx="29862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3BEAC82-5391-0611-2C4D-B1513904E694}"/>
              </a:ext>
            </a:extLst>
          </p:cNvPr>
          <p:cNvCxnSpPr/>
          <p:nvPr/>
        </p:nvCxnSpPr>
        <p:spPr>
          <a:xfrm>
            <a:off x="3595913" y="4615943"/>
            <a:ext cx="1981103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09C9038-640E-9029-D17F-1BF329080CF8}"/>
                  </a:ext>
                </a:extLst>
              </p:cNvPr>
              <p:cNvSpPr txBox="1"/>
              <p:nvPr/>
            </p:nvSpPr>
            <p:spPr>
              <a:xfrm>
                <a:off x="4320304" y="4158286"/>
                <a:ext cx="27539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09C9038-640E-9029-D17F-1BF329080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304" y="4158286"/>
                <a:ext cx="27539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1CD4711-D73C-F9FF-1347-4080A1E95E80}"/>
              </a:ext>
            </a:extLst>
          </p:cNvPr>
          <p:cNvCxnSpPr>
            <a:cxnSpLocks/>
          </p:cNvCxnSpPr>
          <p:nvPr/>
        </p:nvCxnSpPr>
        <p:spPr>
          <a:xfrm>
            <a:off x="6714552" y="2979687"/>
            <a:ext cx="1291129" cy="670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6DD9358-FB29-014B-3170-540A76485699}"/>
                  </a:ext>
                </a:extLst>
              </p:cNvPr>
              <p:cNvSpPr txBox="1"/>
              <p:nvPr/>
            </p:nvSpPr>
            <p:spPr>
              <a:xfrm>
                <a:off x="8090939" y="2711376"/>
                <a:ext cx="935000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6DD9358-FB29-014B-3170-540A76485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939" y="2711376"/>
                <a:ext cx="935000" cy="5366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BC2BE58-07EA-9C01-7B8B-C98455A5A45B}"/>
              </a:ext>
            </a:extLst>
          </p:cNvPr>
          <p:cNvCxnSpPr/>
          <p:nvPr/>
        </p:nvCxnSpPr>
        <p:spPr>
          <a:xfrm>
            <a:off x="2940679" y="4935795"/>
            <a:ext cx="0" cy="103409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99D7DEB-32B6-08EB-BD0C-57C7F7DAFCB8}"/>
                  </a:ext>
                </a:extLst>
              </p:cNvPr>
              <p:cNvSpPr txBox="1"/>
              <p:nvPr/>
            </p:nvSpPr>
            <p:spPr>
              <a:xfrm>
                <a:off x="2765951" y="5969886"/>
                <a:ext cx="349455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99D7DEB-32B6-08EB-BD0C-57C7F7DAF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951" y="5969886"/>
                <a:ext cx="34945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1CEA117-5C8A-4696-3EF5-8A43AB064CA9}"/>
                  </a:ext>
                </a:extLst>
              </p:cNvPr>
              <p:cNvSpPr txBox="1"/>
              <p:nvPr/>
            </p:nvSpPr>
            <p:spPr>
              <a:xfrm>
                <a:off x="8301734" y="5956253"/>
                <a:ext cx="513409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1CEA117-5C8A-4696-3EF5-8A43AB064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734" y="5956253"/>
                <a:ext cx="513409" cy="53662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1526C63-2B45-3BF1-209F-B32A8A48EB17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3182829" y="6224564"/>
            <a:ext cx="5118905" cy="693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37F364D-A061-C3F6-0BCB-9C2F1C4F45D6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8558439" y="3247998"/>
            <a:ext cx="7962" cy="256927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EDE691-0256-2ACA-DEFD-49D5AD74130F}"/>
              </a:ext>
            </a:extLst>
          </p:cNvPr>
          <p:cNvCxnSpPr>
            <a:cxnSpLocks/>
          </p:cNvCxnSpPr>
          <p:nvPr/>
        </p:nvCxnSpPr>
        <p:spPr>
          <a:xfrm>
            <a:off x="6205621" y="4738264"/>
            <a:ext cx="2048042" cy="1277525"/>
          </a:xfrm>
          <a:prstGeom prst="straightConnector1">
            <a:avLst/>
          </a:prstGeom>
          <a:ln w="28575">
            <a:solidFill>
              <a:srgbClr val="0070C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A55B4A4-8E3A-88BA-7CA5-6C7E52709FEC}"/>
                  </a:ext>
                </a:extLst>
              </p:cNvPr>
              <p:cNvSpPr txBox="1"/>
              <p:nvPr/>
            </p:nvSpPr>
            <p:spPr>
              <a:xfrm>
                <a:off x="7176137" y="4855521"/>
                <a:ext cx="435632" cy="444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A55B4A4-8E3A-88BA-7CA5-6C7E52709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37" y="4855521"/>
                <a:ext cx="435632" cy="4448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3B994A8-3BB7-8D75-7A88-2AB172085A5F}"/>
                  </a:ext>
                </a:extLst>
              </p:cNvPr>
              <p:cNvSpPr txBox="1"/>
              <p:nvPr/>
            </p:nvSpPr>
            <p:spPr>
              <a:xfrm>
                <a:off x="7017940" y="2454781"/>
                <a:ext cx="720967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eqArr>
                            <m:eqArrPr>
                              <m:ctrlPr>
                                <a:rPr lang="en-CA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CA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CA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CA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sup>
                      </m:sSup>
                    </m:oMath>
                  </m:oMathPara>
                </a14:m>
                <a:endParaRPr lang="en-CA" sz="2800" b="0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3B994A8-3BB7-8D75-7A88-2AB172085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940" y="2454781"/>
                <a:ext cx="720967" cy="90281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264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16" grpId="0"/>
      <p:bldP spid="30" grpId="0"/>
      <p:bldP spid="32" grpId="0"/>
      <p:bldP spid="33" grpId="0"/>
      <p:bldP spid="41" grpId="0"/>
      <p:bldP spid="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CF673-D94F-0F42-349E-33A4B0D36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4D6F3-4EE4-5A4B-065C-AB1E0527F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9A21D13-DE7E-808A-5325-DEFE136781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5"/>
                <a:ext cx="10515600" cy="249894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Proof: </a:t>
                </a:r>
                <a:r>
                  <a:rPr lang="en-CA" sz="3400" dirty="0">
                    <a:cs typeface="Segoe UI Semibold" panose="020B0702040204020203" pitchFamily="34" charset="0"/>
                  </a:rPr>
                  <a:t>induction</a:t>
                </a:r>
              </a:p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Case 2: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−1</m:t>
                        </m:r>
                      </m:sup>
                    </m:sSup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≠0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9A21D13-DE7E-808A-5325-DEFE136781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5"/>
                <a:ext cx="10515600" cy="2498949"/>
              </a:xfrm>
              <a:blipFill>
                <a:blip r:embed="rId2"/>
                <a:stretch>
                  <a:fillRect l="-1623" t="-562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B6E7AA1-5709-D4B8-D0E1-14BA9B7BBAD1}"/>
                  </a:ext>
                </a:extLst>
              </p:cNvPr>
              <p:cNvSpPr txBox="1"/>
              <p:nvPr/>
            </p:nvSpPr>
            <p:spPr>
              <a:xfrm>
                <a:off x="2571620" y="2724778"/>
                <a:ext cx="1748684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CA" sz="3400" b="1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B6E7AA1-5709-D4B8-D0E1-14BA9B7BBA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620" y="2724778"/>
                <a:ext cx="174868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0AE4B5C-0863-DB23-7940-AB111F068357}"/>
                  </a:ext>
                </a:extLst>
              </p:cNvPr>
              <p:cNvSpPr txBox="1"/>
              <p:nvPr/>
            </p:nvSpPr>
            <p:spPr>
              <a:xfrm>
                <a:off x="2548318" y="4332301"/>
                <a:ext cx="1048364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CA" sz="3400" b="1" i="1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400" b="1" i="1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CA" sz="3400" b="1" i="1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CA" sz="3400" b="1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0AE4B5C-0863-DB23-7940-AB111F068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8318" y="4332301"/>
                <a:ext cx="104836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7A30605-C866-2596-0B54-21B184E3A938}"/>
                  </a:ext>
                </a:extLst>
              </p:cNvPr>
              <p:cNvSpPr txBox="1"/>
              <p:nvPr/>
            </p:nvSpPr>
            <p:spPr>
              <a:xfrm>
                <a:off x="5745335" y="2724778"/>
                <a:ext cx="920573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7A30605-C866-2596-0B54-21B184E3A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335" y="2724778"/>
                <a:ext cx="920573" cy="5366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B6AC3CB-0B6B-BDD3-CED8-95EAD6A50648}"/>
                  </a:ext>
                </a:extLst>
              </p:cNvPr>
              <p:cNvSpPr txBox="1"/>
              <p:nvPr/>
            </p:nvSpPr>
            <p:spPr>
              <a:xfrm>
                <a:off x="5745335" y="4330521"/>
                <a:ext cx="498983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B6AC3CB-0B6B-BDD3-CED8-95EAD6A50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335" y="4330521"/>
                <a:ext cx="498983" cy="5366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388F156-8E5B-434F-0C23-A4BB753DDCEC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4320304" y="2986388"/>
            <a:ext cx="1291129" cy="6701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B096B2E-DA12-B38F-8508-687F8DB6B40A}"/>
              </a:ext>
            </a:extLst>
          </p:cNvPr>
          <p:cNvCxnSpPr/>
          <p:nvPr/>
        </p:nvCxnSpPr>
        <p:spPr>
          <a:xfrm>
            <a:off x="2890547" y="3261400"/>
            <a:ext cx="0" cy="1034091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88CF2B8-452B-B6A3-7B5F-D1A712C7A54C}"/>
              </a:ext>
            </a:extLst>
          </p:cNvPr>
          <p:cNvCxnSpPr/>
          <p:nvPr/>
        </p:nvCxnSpPr>
        <p:spPr>
          <a:xfrm>
            <a:off x="5994826" y="3216747"/>
            <a:ext cx="0" cy="103409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C1A3098-11A5-5BC4-94B1-692A265BFEBD}"/>
              </a:ext>
            </a:extLst>
          </p:cNvPr>
          <p:cNvCxnSpPr/>
          <p:nvPr/>
        </p:nvCxnSpPr>
        <p:spPr>
          <a:xfrm flipV="1">
            <a:off x="5462122" y="4114914"/>
            <a:ext cx="0" cy="284205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423136A-33AF-3A3F-2015-FB6518375F18}"/>
              </a:ext>
            </a:extLst>
          </p:cNvPr>
          <p:cNvCxnSpPr>
            <a:cxnSpLocks/>
          </p:cNvCxnSpPr>
          <p:nvPr/>
        </p:nvCxnSpPr>
        <p:spPr>
          <a:xfrm flipH="1">
            <a:off x="5462122" y="4131515"/>
            <a:ext cx="298622" cy="0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BE7271A-3D3C-7A8E-B872-D2768402B4B5}"/>
              </a:ext>
            </a:extLst>
          </p:cNvPr>
          <p:cNvCxnSpPr/>
          <p:nvPr/>
        </p:nvCxnSpPr>
        <p:spPr>
          <a:xfrm>
            <a:off x="3595913" y="4615943"/>
            <a:ext cx="1981103" cy="0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726A30B-A33F-830A-482E-EA28725C6ADE}"/>
                  </a:ext>
                </a:extLst>
              </p:cNvPr>
              <p:cNvSpPr txBox="1"/>
              <p:nvPr/>
            </p:nvSpPr>
            <p:spPr>
              <a:xfrm>
                <a:off x="4320304" y="4158286"/>
                <a:ext cx="27539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CA" sz="2800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726A30B-A33F-830A-482E-EA28725C6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304" y="4158286"/>
                <a:ext cx="27539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950A85D-7969-A455-A60E-10FE10C37DB9}"/>
              </a:ext>
            </a:extLst>
          </p:cNvPr>
          <p:cNvCxnSpPr>
            <a:cxnSpLocks/>
          </p:cNvCxnSpPr>
          <p:nvPr/>
        </p:nvCxnSpPr>
        <p:spPr>
          <a:xfrm>
            <a:off x="6714552" y="2979687"/>
            <a:ext cx="1291129" cy="670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46FB103-5593-050D-5CB6-2C9C53CF3009}"/>
                  </a:ext>
                </a:extLst>
              </p:cNvPr>
              <p:cNvSpPr txBox="1"/>
              <p:nvPr/>
            </p:nvSpPr>
            <p:spPr>
              <a:xfrm>
                <a:off x="8090939" y="2711376"/>
                <a:ext cx="935000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46FB103-5593-050D-5CB6-2C9C53CF30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939" y="2711376"/>
                <a:ext cx="935000" cy="5366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5182982-7BED-C72F-F915-3BA62CEBA87F}"/>
              </a:ext>
            </a:extLst>
          </p:cNvPr>
          <p:cNvCxnSpPr/>
          <p:nvPr/>
        </p:nvCxnSpPr>
        <p:spPr>
          <a:xfrm>
            <a:off x="2940679" y="4935795"/>
            <a:ext cx="0" cy="1034091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4C8D5E8-2EDE-A0E9-E54C-E36EB48BD614}"/>
                  </a:ext>
                </a:extLst>
              </p:cNvPr>
              <p:cNvSpPr txBox="1"/>
              <p:nvPr/>
            </p:nvSpPr>
            <p:spPr>
              <a:xfrm>
                <a:off x="2765951" y="5969886"/>
                <a:ext cx="349455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CA" sz="3400" b="1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4C8D5E8-2EDE-A0E9-E54C-E36EB48BD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951" y="5969886"/>
                <a:ext cx="34945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7C716B8-E9EE-33A8-AB85-AB24AF048230}"/>
                  </a:ext>
                </a:extLst>
              </p:cNvPr>
              <p:cNvSpPr txBox="1"/>
              <p:nvPr/>
            </p:nvSpPr>
            <p:spPr>
              <a:xfrm>
                <a:off x="8301734" y="5956253"/>
                <a:ext cx="513409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7C716B8-E9EE-33A8-AB85-AB24AF048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734" y="5956253"/>
                <a:ext cx="513409" cy="53662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A6DF68C-FBFB-C3F8-BE80-6BDAA0FAC82B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3182829" y="6224564"/>
            <a:ext cx="5118905" cy="6932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2A49E63-2162-C49E-B7D9-C256338C5FB0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8558439" y="3247998"/>
            <a:ext cx="7962" cy="100284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1BA23AF-7581-102A-7EDC-182A78821E79}"/>
              </a:ext>
            </a:extLst>
          </p:cNvPr>
          <p:cNvCxnSpPr>
            <a:cxnSpLocks/>
          </p:cNvCxnSpPr>
          <p:nvPr/>
        </p:nvCxnSpPr>
        <p:spPr>
          <a:xfrm>
            <a:off x="6205621" y="4738264"/>
            <a:ext cx="2048042" cy="1277525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A5F369E-2F30-F396-D08E-FEB0575C5B32}"/>
                  </a:ext>
                </a:extLst>
              </p:cNvPr>
              <p:cNvSpPr txBox="1"/>
              <p:nvPr/>
            </p:nvSpPr>
            <p:spPr>
              <a:xfrm>
                <a:off x="7176137" y="4855521"/>
                <a:ext cx="435632" cy="444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CA" sz="28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CA" sz="28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en-CA" sz="2800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A5F369E-2F30-F396-D08E-FEB0575C5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37" y="4855521"/>
                <a:ext cx="435632" cy="4448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D5AF726-7B48-4D23-0FFD-6C562E7D8030}"/>
                  </a:ext>
                </a:extLst>
              </p:cNvPr>
              <p:cNvSpPr txBox="1"/>
              <p:nvPr/>
            </p:nvSpPr>
            <p:spPr>
              <a:xfrm>
                <a:off x="7017940" y="2454781"/>
                <a:ext cx="720967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eqArr>
                            <m:eqArrPr>
                              <m:ctrlPr>
                                <a:rPr lang="en-CA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CA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CA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CA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sup>
                      </m:sSup>
                    </m:oMath>
                  </m:oMathPara>
                </a14:m>
                <a:endParaRPr lang="en-CA" sz="2800" b="0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D5AF726-7B48-4D23-0FFD-6C562E7D8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940" y="2454781"/>
                <a:ext cx="720967" cy="90281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6E4A9E2-D58A-6036-F095-3CDA58246D20}"/>
                  </a:ext>
                </a:extLst>
              </p:cNvPr>
              <p:cNvSpPr txBox="1"/>
              <p:nvPr/>
            </p:nvSpPr>
            <p:spPr>
              <a:xfrm>
                <a:off x="8358374" y="4312691"/>
                <a:ext cx="387927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6E4A9E2-D58A-6036-F095-3CDA58246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374" y="4312691"/>
                <a:ext cx="38792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96D7A26-1FE3-FD06-B0AC-3F7D14A2E08B}"/>
              </a:ext>
            </a:extLst>
          </p:cNvPr>
          <p:cNvCxnSpPr>
            <a:cxnSpLocks/>
          </p:cNvCxnSpPr>
          <p:nvPr/>
        </p:nvCxnSpPr>
        <p:spPr>
          <a:xfrm>
            <a:off x="8548356" y="4896243"/>
            <a:ext cx="7962" cy="1002840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C9BB2B0-40CD-5918-CF3D-313D63256B4D}"/>
              </a:ext>
            </a:extLst>
          </p:cNvPr>
          <p:cNvCxnSpPr/>
          <p:nvPr/>
        </p:nvCxnSpPr>
        <p:spPr>
          <a:xfrm>
            <a:off x="6320631" y="4589173"/>
            <a:ext cx="1981103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1AED43-E22E-917C-FB81-3A77BD60EEEE}"/>
              </a:ext>
            </a:extLst>
          </p:cNvPr>
          <p:cNvCxnSpPr/>
          <p:nvPr/>
        </p:nvCxnSpPr>
        <p:spPr>
          <a:xfrm flipV="1">
            <a:off x="8005681" y="4114914"/>
            <a:ext cx="0" cy="2842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92806CE-1163-43EA-E866-4CCA9D92CFE4}"/>
              </a:ext>
            </a:extLst>
          </p:cNvPr>
          <p:cNvCxnSpPr>
            <a:cxnSpLocks/>
          </p:cNvCxnSpPr>
          <p:nvPr/>
        </p:nvCxnSpPr>
        <p:spPr>
          <a:xfrm flipH="1">
            <a:off x="8005681" y="4131515"/>
            <a:ext cx="29862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9340B5-92AD-636B-2997-ED464B98D02F}"/>
                  </a:ext>
                </a:extLst>
              </p:cNvPr>
              <p:cNvSpPr txBox="1"/>
              <p:nvPr/>
            </p:nvSpPr>
            <p:spPr>
              <a:xfrm>
                <a:off x="7117193" y="4131515"/>
                <a:ext cx="34144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9340B5-92AD-636B-2997-ED464B98D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193" y="4131515"/>
                <a:ext cx="341440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883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CB584-610D-85B8-C827-7F7E501A3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5D01A-EFB8-A79F-C527-DC9500CB0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Filtrations of chain complexes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061B84-6DC8-5C36-AB31-DD2BFD559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5"/>
                <a:ext cx="10515600" cy="249894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Proof: </a:t>
                </a:r>
                <a:r>
                  <a:rPr lang="en-CA" sz="3400" dirty="0">
                    <a:cs typeface="Segoe UI Semibold" panose="020B0702040204020203" pitchFamily="34" charset="0"/>
                  </a:rPr>
                  <a:t>induction</a:t>
                </a:r>
              </a:p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Case 2: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−1</m:t>
                        </m:r>
                      </m:sup>
                    </m:sSup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≠0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061B84-6DC8-5C36-AB31-DD2BFD559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5"/>
                <a:ext cx="10515600" cy="2498949"/>
              </a:xfrm>
              <a:blipFill>
                <a:blip r:embed="rId2"/>
                <a:stretch>
                  <a:fillRect l="-1623" t="-562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E4981E3-729A-BD24-F42C-4E9A985E022F}"/>
                  </a:ext>
                </a:extLst>
              </p:cNvPr>
              <p:cNvSpPr txBox="1"/>
              <p:nvPr/>
            </p:nvSpPr>
            <p:spPr>
              <a:xfrm>
                <a:off x="2571620" y="2724778"/>
                <a:ext cx="1748684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CA" sz="3400" b="1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CA" sz="3400" b="1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E4981E3-729A-BD24-F42C-4E9A985E0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620" y="2724778"/>
                <a:ext cx="174868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2AC831E-FAC7-957E-6D66-95144576D7A5}"/>
                  </a:ext>
                </a:extLst>
              </p:cNvPr>
              <p:cNvSpPr txBox="1"/>
              <p:nvPr/>
            </p:nvSpPr>
            <p:spPr>
              <a:xfrm>
                <a:off x="2548318" y="4332301"/>
                <a:ext cx="1048364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2AC831E-FAC7-957E-6D66-95144576D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8318" y="4332301"/>
                <a:ext cx="104836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94D82E6-9C22-CE27-C466-B47E1790A4B0}"/>
                  </a:ext>
                </a:extLst>
              </p:cNvPr>
              <p:cNvSpPr txBox="1"/>
              <p:nvPr/>
            </p:nvSpPr>
            <p:spPr>
              <a:xfrm>
                <a:off x="5745335" y="2724778"/>
                <a:ext cx="920573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94D82E6-9C22-CE27-C466-B47E1790A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335" y="2724778"/>
                <a:ext cx="920573" cy="5366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8209856-D6B6-345C-CFF1-D3AF8ECC1265}"/>
                  </a:ext>
                </a:extLst>
              </p:cNvPr>
              <p:cNvSpPr txBox="1"/>
              <p:nvPr/>
            </p:nvSpPr>
            <p:spPr>
              <a:xfrm>
                <a:off x="5745335" y="4330521"/>
                <a:ext cx="498983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8209856-D6B6-345C-CFF1-D3AF8ECC1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335" y="4330521"/>
                <a:ext cx="498983" cy="5366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9CB1DA4-B55C-5BBB-CD7E-41487E5A149A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4320304" y="2986388"/>
            <a:ext cx="1291129" cy="6701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20CD94-713E-1FB3-09F9-DD79A7746A9A}"/>
              </a:ext>
            </a:extLst>
          </p:cNvPr>
          <p:cNvCxnSpPr/>
          <p:nvPr/>
        </p:nvCxnSpPr>
        <p:spPr>
          <a:xfrm>
            <a:off x="2890547" y="3261400"/>
            <a:ext cx="0" cy="1034091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27A3E2-490F-6463-58A9-C0DFFC7CDAEB}"/>
              </a:ext>
            </a:extLst>
          </p:cNvPr>
          <p:cNvCxnSpPr/>
          <p:nvPr/>
        </p:nvCxnSpPr>
        <p:spPr>
          <a:xfrm>
            <a:off x="5994826" y="3216747"/>
            <a:ext cx="0" cy="1034091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BCBFE74-D5AA-6128-73BC-D2056E046665}"/>
              </a:ext>
            </a:extLst>
          </p:cNvPr>
          <p:cNvCxnSpPr/>
          <p:nvPr/>
        </p:nvCxnSpPr>
        <p:spPr>
          <a:xfrm flipV="1">
            <a:off x="5462122" y="4114914"/>
            <a:ext cx="0" cy="284205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1698CC0-F08A-B16D-B9BD-5B5CE7B64266}"/>
              </a:ext>
            </a:extLst>
          </p:cNvPr>
          <p:cNvCxnSpPr>
            <a:cxnSpLocks/>
          </p:cNvCxnSpPr>
          <p:nvPr/>
        </p:nvCxnSpPr>
        <p:spPr>
          <a:xfrm flipH="1">
            <a:off x="5462122" y="4131515"/>
            <a:ext cx="298622" cy="0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D2E8E16-00FF-963F-0EA4-E1979C51BBA5}"/>
              </a:ext>
            </a:extLst>
          </p:cNvPr>
          <p:cNvCxnSpPr/>
          <p:nvPr/>
        </p:nvCxnSpPr>
        <p:spPr>
          <a:xfrm>
            <a:off x="3595913" y="4615943"/>
            <a:ext cx="1981103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838428-69CB-81DE-C6EB-0F4733377AFE}"/>
                  </a:ext>
                </a:extLst>
              </p:cNvPr>
              <p:cNvSpPr txBox="1"/>
              <p:nvPr/>
            </p:nvSpPr>
            <p:spPr>
              <a:xfrm>
                <a:off x="4320304" y="4158286"/>
                <a:ext cx="27539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838428-69CB-81DE-C6EB-0F4733377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304" y="4158286"/>
                <a:ext cx="27539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8BC8DD1-3A31-30C7-3512-33962120C8A6}"/>
              </a:ext>
            </a:extLst>
          </p:cNvPr>
          <p:cNvCxnSpPr>
            <a:cxnSpLocks/>
          </p:cNvCxnSpPr>
          <p:nvPr/>
        </p:nvCxnSpPr>
        <p:spPr>
          <a:xfrm>
            <a:off x="6714552" y="2979687"/>
            <a:ext cx="1291129" cy="6701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9FFB2EF-A381-FB95-FC62-A5774BD9C15E}"/>
                  </a:ext>
                </a:extLst>
              </p:cNvPr>
              <p:cNvSpPr txBox="1"/>
              <p:nvPr/>
            </p:nvSpPr>
            <p:spPr>
              <a:xfrm>
                <a:off x="8090939" y="2711376"/>
                <a:ext cx="935000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3400" b="1" i="1" dirty="0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9FFB2EF-A381-FB95-FC62-A5774BD9C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939" y="2711376"/>
                <a:ext cx="935000" cy="5366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F10C8D4-6F1E-2236-2577-A2BF57CD4A5B}"/>
              </a:ext>
            </a:extLst>
          </p:cNvPr>
          <p:cNvCxnSpPr/>
          <p:nvPr/>
        </p:nvCxnSpPr>
        <p:spPr>
          <a:xfrm>
            <a:off x="2940679" y="4935795"/>
            <a:ext cx="0" cy="103409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31CDC3B-CA2D-727D-9F07-D11D252E0C99}"/>
                  </a:ext>
                </a:extLst>
              </p:cNvPr>
              <p:cNvSpPr txBox="1"/>
              <p:nvPr/>
            </p:nvSpPr>
            <p:spPr>
              <a:xfrm>
                <a:off x="2765951" y="5969886"/>
                <a:ext cx="349455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31CDC3B-CA2D-727D-9F07-D11D252E0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951" y="5969886"/>
                <a:ext cx="34945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BBA6DA9-6DF7-59F0-C5EB-C7F42CAF68CD}"/>
                  </a:ext>
                </a:extLst>
              </p:cNvPr>
              <p:cNvSpPr txBox="1"/>
              <p:nvPr/>
            </p:nvSpPr>
            <p:spPr>
              <a:xfrm>
                <a:off x="8301734" y="5956253"/>
                <a:ext cx="513409" cy="536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CA" sz="3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p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BBA6DA9-6DF7-59F0-C5EB-C7F42CAF68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734" y="5956253"/>
                <a:ext cx="513409" cy="53662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9C7EF35-F9E1-39D4-6A91-78271BFECC8F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3182829" y="6224564"/>
            <a:ext cx="5118905" cy="693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5E80DD2-8039-B582-D7DE-66711813DCC9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8558439" y="3247998"/>
            <a:ext cx="7962" cy="1002840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B9FF4C0-2581-53FE-5F8D-5267C6C29CA4}"/>
              </a:ext>
            </a:extLst>
          </p:cNvPr>
          <p:cNvCxnSpPr>
            <a:cxnSpLocks/>
          </p:cNvCxnSpPr>
          <p:nvPr/>
        </p:nvCxnSpPr>
        <p:spPr>
          <a:xfrm>
            <a:off x="6205621" y="4738264"/>
            <a:ext cx="2048042" cy="1277525"/>
          </a:xfrm>
          <a:prstGeom prst="straightConnector1">
            <a:avLst/>
          </a:prstGeom>
          <a:ln w="28575">
            <a:solidFill>
              <a:srgbClr val="0070C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21B2AA3-9F6F-A624-9D3F-36B78026341A}"/>
                  </a:ext>
                </a:extLst>
              </p:cNvPr>
              <p:cNvSpPr txBox="1"/>
              <p:nvPr/>
            </p:nvSpPr>
            <p:spPr>
              <a:xfrm>
                <a:off x="7176137" y="4855521"/>
                <a:ext cx="435632" cy="444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CA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21B2AA3-9F6F-A624-9D3F-36B780263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37" y="4855521"/>
                <a:ext cx="435632" cy="4448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3655F01-1486-FC2B-5CAE-63FBA0BD2F30}"/>
                  </a:ext>
                </a:extLst>
              </p:cNvPr>
              <p:cNvSpPr txBox="1"/>
              <p:nvPr/>
            </p:nvSpPr>
            <p:spPr>
              <a:xfrm>
                <a:off x="7017940" y="2454781"/>
                <a:ext cx="720967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0" i="1" smtClean="0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eqArr>
                            <m:eqArrPr>
                              <m:ctrlPr>
                                <a:rPr lang="en-CA" sz="2800" b="0" i="1" smtClean="0">
                                  <a:solidFill>
                                    <a:schemeClr val="accent1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CA" sz="2800" b="0" i="1" smtClean="0">
                                  <a:solidFill>
                                    <a:schemeClr val="accent1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CA" sz="2800" b="0" i="1" smtClean="0">
                                  <a:solidFill>
                                    <a:schemeClr val="accent1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CA" sz="2800" b="0" i="1" smtClean="0">
                                  <a:solidFill>
                                    <a:schemeClr val="accent1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sup>
                      </m:sSup>
                    </m:oMath>
                  </m:oMathPara>
                </a14:m>
                <a:endParaRPr lang="en-CA" sz="2800" b="0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</m:oMath>
                  </m:oMathPara>
                </a14:m>
                <a:endParaRPr lang="en-CA" sz="2800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3655F01-1486-FC2B-5CAE-63FBA0BD2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940" y="2454781"/>
                <a:ext cx="720967" cy="90281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DDE7A1-2DF1-DEAE-1D65-EF9E871A8043}"/>
                  </a:ext>
                </a:extLst>
              </p:cNvPr>
              <p:cNvSpPr txBox="1"/>
              <p:nvPr/>
            </p:nvSpPr>
            <p:spPr>
              <a:xfrm>
                <a:off x="8358374" y="4312691"/>
                <a:ext cx="387927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</m:oMath>
                  </m:oMathPara>
                </a14:m>
                <a:endParaRPr lang="en-CA" sz="3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DDE7A1-2DF1-DEAE-1D65-EF9E871A8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374" y="4312691"/>
                <a:ext cx="38792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266FF2F-BAA7-0052-0A50-FCBE7E3E7C1C}"/>
              </a:ext>
            </a:extLst>
          </p:cNvPr>
          <p:cNvCxnSpPr>
            <a:cxnSpLocks/>
          </p:cNvCxnSpPr>
          <p:nvPr/>
        </p:nvCxnSpPr>
        <p:spPr>
          <a:xfrm>
            <a:off x="8548356" y="4896243"/>
            <a:ext cx="7962" cy="100284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44D3FB6-D471-21B3-C342-0F08E1EB309E}"/>
              </a:ext>
            </a:extLst>
          </p:cNvPr>
          <p:cNvCxnSpPr/>
          <p:nvPr/>
        </p:nvCxnSpPr>
        <p:spPr>
          <a:xfrm>
            <a:off x="6320631" y="4615943"/>
            <a:ext cx="1981103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F708C4-8A4C-96AC-8B58-7E05E779A8DC}"/>
              </a:ext>
            </a:extLst>
          </p:cNvPr>
          <p:cNvCxnSpPr/>
          <p:nvPr/>
        </p:nvCxnSpPr>
        <p:spPr>
          <a:xfrm flipV="1">
            <a:off x="8005681" y="4114914"/>
            <a:ext cx="0" cy="284205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7FBDDB-E250-90DA-2CA1-CF53FD3B5832}"/>
              </a:ext>
            </a:extLst>
          </p:cNvPr>
          <p:cNvCxnSpPr>
            <a:cxnSpLocks/>
          </p:cNvCxnSpPr>
          <p:nvPr/>
        </p:nvCxnSpPr>
        <p:spPr>
          <a:xfrm flipH="1">
            <a:off x="8005681" y="4131515"/>
            <a:ext cx="298622" cy="0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E0D4E6A-E853-1498-7538-34E217B46C3D}"/>
                  </a:ext>
                </a:extLst>
              </p:cNvPr>
              <p:cNvSpPr txBox="1"/>
              <p:nvPr/>
            </p:nvSpPr>
            <p:spPr>
              <a:xfrm>
                <a:off x="7117193" y="4131515"/>
                <a:ext cx="341440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</m:oMath>
                  </m:oMathPara>
                </a14:m>
                <a:endParaRPr lang="en-CA" sz="2800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E0D4E6A-E853-1498-7538-34E217B46C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193" y="4131515"/>
                <a:ext cx="341440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06DE5F8-897B-8217-0079-B15514B4F130}"/>
              </a:ext>
            </a:extLst>
          </p:cNvPr>
          <p:cNvCxnSpPr/>
          <p:nvPr/>
        </p:nvCxnSpPr>
        <p:spPr>
          <a:xfrm flipV="1">
            <a:off x="8059752" y="5783293"/>
            <a:ext cx="0" cy="2842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96995F-847E-637E-F155-168AAD6F8E72}"/>
              </a:ext>
            </a:extLst>
          </p:cNvPr>
          <p:cNvCxnSpPr>
            <a:cxnSpLocks/>
          </p:cNvCxnSpPr>
          <p:nvPr/>
        </p:nvCxnSpPr>
        <p:spPr>
          <a:xfrm flipH="1">
            <a:off x="8059752" y="5799894"/>
            <a:ext cx="29862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920618-9EEF-8268-5E46-ECA2F86B0567}"/>
                  </a:ext>
                </a:extLst>
              </p:cNvPr>
              <p:cNvSpPr txBox="1"/>
              <p:nvPr/>
            </p:nvSpPr>
            <p:spPr>
              <a:xfrm>
                <a:off x="2480876" y="5289658"/>
                <a:ext cx="34144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920618-9EEF-8268-5E46-ECA2F86B0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876" y="5289658"/>
                <a:ext cx="341440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613249-01F7-51F4-B054-81AE23F4D003}"/>
                  </a:ext>
                </a:extLst>
              </p:cNvPr>
              <p:cNvSpPr txBox="1"/>
              <p:nvPr/>
            </p:nvSpPr>
            <p:spPr>
              <a:xfrm>
                <a:off x="8644423" y="5102459"/>
                <a:ext cx="34144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</m:oMath>
                  </m:oMathPara>
                </a14:m>
                <a:endParaRPr lang="en-CA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613249-01F7-51F4-B054-81AE23F4D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4423" y="5102459"/>
                <a:ext cx="341440" cy="4308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79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6D744-DD60-58F0-71F7-FF8B09B2C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DC126-1291-C842-A034-F527B2D8D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>
                <a:cs typeface="Segoe UI Bold" panose="020B0802040204020203" pitchFamily="34" charset="0"/>
              </a:rPr>
              <a:t>RedZeD</a:t>
            </a:r>
            <a:r>
              <a:rPr lang="en-CA" b="1" dirty="0">
                <a:cs typeface="Segoe UI Bold" panose="020B0802040204020203" pitchFamily="34" charset="0"/>
              </a:rPr>
              <a:t> algorithm (part 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FFEA0C-B186-2B70-E4AE-03F3263865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5"/>
                <a:ext cx="10515600" cy="5093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Key insight:</a:t>
                </a:r>
                <a:r>
                  <a:rPr lang="en-CA" sz="3400" dirty="0">
                    <a:cs typeface="Segoe UI Semibold" panose="020B0702040204020203" pitchFamily="34" charset="0"/>
                  </a:rPr>
                  <a:t> we can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CA" sz="3400" b="1" dirty="0">
                    <a:cs typeface="Segoe UI Semibold" panose="020B0702040204020203" pitchFamily="34" charset="0"/>
                  </a:rPr>
                  <a:t> </a:t>
                </a:r>
                <a:r>
                  <a:rPr lang="en-CA" sz="3400" dirty="0">
                    <a:cs typeface="Segoe UI Semibold" panose="020B0702040204020203" pitchFamily="34" charset="0"/>
                  </a:rPr>
                  <a:t>only knowing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𝐶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  <m:sup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𝑖</m:t>
                        </m:r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Store using a dictionary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for each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0≤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𝑝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≤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𝒙</m:t>
                        </m:r>
                      </m:e>
                    </m:d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sSub>
                      <m:sSub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𝟏</m:t>
                        </m:r>
                      </m:sub>
                    </m:sSub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 …,</m:t>
                    </m:r>
                    <m:sSub>
                      <m:sSub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m:rPr>
                        <m:lit/>
                      </m:rP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r>
                  <a:rPr lang="en-CA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3400" dirty="0">
                    <a:cs typeface="Segoe UI Semibold" panose="020B0702040204020203" pitchFamily="34" charset="0"/>
                  </a:rPr>
                  <a:t>so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p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𝒓</m:t>
                        </m:r>
                      </m:e>
                      <m:sup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𝒊</m:t>
                        </m:r>
                      </m:sup>
                    </m:sSup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𝟏</m:t>
                        </m:r>
                      </m:sub>
                    </m:sSub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+…+</m:t>
                    </m:r>
                    <m:sSub>
                      <m:sSub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</m:oMath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Update after each step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FFEA0C-B186-2B70-E4AE-03F3263865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5"/>
                <a:ext cx="10515600" cy="5093659"/>
              </a:xfrm>
              <a:blipFill>
                <a:blip r:embed="rId2"/>
                <a:stretch>
                  <a:fillRect l="-1623" t="-239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66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4727D-04A9-C315-9037-50D1FC394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C0BCD-DA52-0FCB-259A-0E05A8968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>
                <a:cs typeface="Segoe UI Bold" panose="020B0802040204020203" pitchFamily="34" charset="0"/>
              </a:rPr>
              <a:t>RedZeD</a:t>
            </a:r>
            <a:r>
              <a:rPr lang="en-CA" b="1" dirty="0">
                <a:cs typeface="Segoe UI Bold" panose="020B0802040204020203" pitchFamily="34" charset="0"/>
              </a:rPr>
              <a:t> algorithm (part 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A596ECA-0EA5-4315-D710-3CE7C04774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5"/>
                <a:ext cx="10515600" cy="561942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CA" sz="2200" b="1" dirty="0"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</a:t>
                </a:r>
                <a:r>
                  <a:rPr lang="en-CA" sz="2200" b="1" dirty="0"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</a:t>
                </a:r>
                <a:r>
                  <a:rPr lang="en-CA" sz="2200" b="1" dirty="0"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</a:t>
                </a:r>
                <a:r>
                  <a:rPr lang="en-CA" sz="2200" b="1" dirty="0"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b="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b="0" i="0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</a:t>
                </a:r>
                <a:r>
                  <a:rPr lang="en-CA" sz="2200" b="1" dirty="0"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compute infinite pairs</a:t>
                </a:r>
                <a:endParaRPr lang="en-US" sz="2200" b="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A596ECA-0EA5-4315-D710-3CE7C04774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5"/>
                <a:ext cx="10515600" cy="5619423"/>
              </a:xfrm>
              <a:blipFill>
                <a:blip r:embed="rId2"/>
                <a:stretch>
                  <a:fillRect l="-754" t="-130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305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472A0-754A-9FF4-FBFB-CC4246526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419044-4915-9D9E-1539-5123A6C03127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419044-4915-9D9E-1539-5123A6C03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D69804-AADA-814A-4748-C851E8485A06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D69804-AADA-814A-4748-C851E8485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12DF88-DDE5-E867-806C-D7B39F1A48BD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12DF88-DDE5-E867-806C-D7B39F1A4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E47188-6855-8CA2-B8D4-BAE40F21F690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E47188-6855-8CA2-B8D4-BAE40F21F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63F3606-8ED0-7341-FADB-F70D13BDE6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63F3606-8ED0-7341-FADB-F70D13BDE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6688679-C5B0-578D-3787-55895CD7FE9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6244961"/>
                  </p:ext>
                </p:extLst>
              </p:nvPr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6688679-C5B0-578D-3787-55895CD7FE9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6244961"/>
                  </p:ext>
                </p:extLst>
              </p:nvPr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37C9F98D-FCEF-4965-B391-1E30C5B21D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63" y="-10981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3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6E7E9-D333-A012-0C65-F1FD40F3A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DD6CA2-69F5-72A6-B417-094B6EA205CA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DD6CA2-69F5-72A6-B417-094B6EA20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7B2D49-EFD4-4171-2778-3BEFFD0FA927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7B2D49-EFD4-4171-2778-3BEFFD0FA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C1589EF-DEF4-49A1-2057-031EF8053E86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C1589EF-DEF4-49A1-2057-031EF8053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AE24B7D-6051-1DA2-C881-E324790BDAE2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AE24B7D-6051-1DA2-C881-E324790BD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38F187B-FC1C-580C-CADB-864B9C312E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: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𝒌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38F187B-FC1C-580C-CADB-864B9C312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239EF35-0793-0184-CB07-3267FF0BBCF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239EF35-0793-0184-CB07-3267FF0BBCF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75265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F6C1D-FCE2-F115-C002-FCA2931F7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BFE438-1397-AF8B-131C-83C8C468E34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BFE438-1397-AF8B-131C-83C8C468E3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3CA629-1EFF-E9B9-1301-BD6D4A7AC1FD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3CA629-1EFF-E9B9-1301-BD6D4A7AC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F2BADB-85EA-4404-948F-1DA374FB889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F2BADB-85EA-4404-948F-1DA374FB8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C2DD23-A14D-B68C-899C-C3DC7013D41D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C2DD23-A14D-B68C-899C-C3DC7013D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8C946E2-88E2-23E1-7404-ACFACF5BFD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8C946E2-88E2-23E1-7404-ACFACF5BF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BAC67B09-3273-0AF9-0E06-1CE07B1E32F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BAC67B09-3273-0AF9-0E06-1CE07B1E32F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7E02C46F-8503-87B0-1AE4-0AC5ECDC38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1" y="-10981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1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BFC4E-FF27-6133-D179-1DA5F61CE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216D45B-03C7-E824-2D73-0448D742ECEB}"/>
              </a:ext>
            </a:extLst>
          </p:cNvPr>
          <p:cNvSpPr txBox="1">
            <a:spLocks/>
          </p:cNvSpPr>
          <p:nvPr/>
        </p:nvSpPr>
        <p:spPr>
          <a:xfrm>
            <a:off x="838200" y="1436212"/>
            <a:ext cx="10515600" cy="1028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Idea: </a:t>
            </a:r>
            <a:r>
              <a:rPr lang="en-CA" sz="3400" dirty="0">
                <a:solidFill>
                  <a:srgbClr val="0070C0"/>
                </a:solidFill>
                <a:cs typeface="Segoe UI Semibold" panose="020B0702040204020203" pitchFamily="34" charset="0"/>
              </a:rPr>
              <a:t>shape of data </a:t>
            </a:r>
            <a:r>
              <a:rPr lang="en-CA" sz="3400" dirty="0">
                <a:cs typeface="Segoe UI Semibold" panose="020B0702040204020203" pitchFamily="34" charset="0"/>
              </a:rPr>
              <a:t>carries relevant information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CA" sz="3400" b="1" dirty="0">
              <a:solidFill>
                <a:srgbClr val="0070C0"/>
              </a:solidFill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147A-3515-750D-5FF3-60370A7C8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Motivation: Vietoris—Rips persistence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27851E-DB93-BC72-0359-66184049C6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025" t="23158" r="30950" b="21898"/>
          <a:stretch>
            <a:fillRect/>
          </a:stretch>
        </p:blipFill>
        <p:spPr>
          <a:xfrm>
            <a:off x="1529545" y="2191691"/>
            <a:ext cx="4066599" cy="33945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7954AF-9E0B-EAB6-393D-094A532425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620" t="24652" r="32140" b="18613"/>
          <a:stretch>
            <a:fillRect/>
          </a:stretch>
        </p:blipFill>
        <p:spPr>
          <a:xfrm>
            <a:off x="6595858" y="2059753"/>
            <a:ext cx="3810533" cy="3658388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9A1D072-4C26-6AD4-F341-656271D3AF5A}"/>
              </a:ext>
            </a:extLst>
          </p:cNvPr>
          <p:cNvSpPr txBox="1">
            <a:spLocks/>
          </p:cNvSpPr>
          <p:nvPr/>
        </p:nvSpPr>
        <p:spPr>
          <a:xfrm>
            <a:off x="838200" y="5572725"/>
            <a:ext cx="10515600" cy="1028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3400" dirty="0">
                <a:cs typeface="Segoe UI Semibold" panose="020B0702040204020203" pitchFamily="34" charset="0"/>
              </a:rPr>
              <a:t>Try to use homology to differentiate these datasets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CA" sz="3400" b="1" dirty="0">
              <a:solidFill>
                <a:srgbClr val="0070C0"/>
              </a:solidFill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32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0E4D631-EC1E-9ECE-0F52-3DF9DF5BAABD}"/>
                  </a:ext>
                </a:extLst>
              </p:cNvPr>
              <p:cNvSpPr/>
              <p:nvPr/>
            </p:nvSpPr>
            <p:spPr>
              <a:xfrm>
                <a:off x="1667870" y="3344518"/>
                <a:ext cx="3789947" cy="108885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CA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CA" sz="36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0E4D631-EC1E-9ECE-0F52-3DF9DF5BAA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870" y="3344518"/>
                <a:ext cx="3789947" cy="10888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9ED22D-2EB0-3652-2E4C-C2D79735D907}"/>
                  </a:ext>
                </a:extLst>
              </p:cNvPr>
              <p:cNvSpPr/>
              <p:nvPr/>
            </p:nvSpPr>
            <p:spPr>
              <a:xfrm>
                <a:off x="6362191" y="3344518"/>
                <a:ext cx="3789947" cy="108885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CA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CA" sz="36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9ED22D-2EB0-3652-2E4C-C2D79735D9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191" y="3344518"/>
                <a:ext cx="3789947" cy="10888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375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2109F-F5C2-4A25-A8E0-6D366B34C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FA3DB9-12CC-78F7-9A94-12F5EE0CD7E9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FA3DB9-12CC-78F7-9A94-12F5EE0CD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C31C82-AC98-80CC-FD7E-AC58D4A64C9F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C31C82-AC98-80CC-FD7E-AC58D4A64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6F5E75-D4CF-2DF4-AF69-A2C5974B4516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6F5E75-D4CF-2DF4-AF69-A2C5974B4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48B71F-4D7C-718A-9F87-7A10BAC8E2FE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48B71F-4D7C-718A-9F87-7A10BAC8E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0B7413A-DC08-79AC-8E77-79CC8474B8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0B7413A-DC08-79AC-8E77-79CC8474B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9F3151C-0F7E-ED13-FA1D-F5FC3FABCEA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9F3151C-0F7E-ED13-FA1D-F5FC3FABCEA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56BF5C40-B466-4443-2B5D-C7B3A7CCA4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1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B854FAB-3568-A3F3-BA97-B888B09ABCF0}"/>
                  </a:ext>
                </a:extLst>
              </p:cNvPr>
              <p:cNvSpPr txBox="1"/>
              <p:nvPr/>
            </p:nvSpPr>
            <p:spPr>
              <a:xfrm>
                <a:off x="7059489" y="3188365"/>
                <a:ext cx="16927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B854FAB-3568-A3F3-BA97-B888B09AB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9" y="3188365"/>
                <a:ext cx="169277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BFCAC4-F897-1F98-BDBE-DA48FEB5B18C}"/>
                  </a:ext>
                </a:extLst>
              </p:cNvPr>
              <p:cNvSpPr txBox="1"/>
              <p:nvPr/>
            </p:nvSpPr>
            <p:spPr>
              <a:xfrm>
                <a:off x="9424467" y="3188365"/>
                <a:ext cx="18883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BFCAC4-F897-1F98-BDBE-DA48FEB5B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3188365"/>
                <a:ext cx="188833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42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F220-135C-98DC-FE97-4098DD4DE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CF1F0B3-2DC3-AFF0-814E-5E9AAF37111A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CF1F0B3-2DC3-AFF0-814E-5E9AAF371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2B129D-BDDD-79A5-B014-7661FBDA5F07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2B129D-BDDD-79A5-B014-7661FBDA5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EB6AD5D-021E-59A6-923A-B3B9DCAB626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EB6AD5D-021E-59A6-923A-B3B9DCAB6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EAD74C-4328-AFEF-0D8C-79563EA56CD7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EAD74C-4328-AFEF-0D8C-79563EA56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1D32608-A608-4D62-90E0-7BD3D4198D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1D32608-A608-4D62-90E0-7BD3D4198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80DE359F-203E-5C27-E8E3-ABBED310531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80DE359F-203E-5C27-E8E3-ABBED310531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DF104DA6-C476-D64E-BB97-0940B10FFB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1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2EE2C7-BD88-3E4B-8A0C-2359F3BE6A41}"/>
                  </a:ext>
                </a:extLst>
              </p:cNvPr>
              <p:cNvSpPr txBox="1"/>
              <p:nvPr/>
            </p:nvSpPr>
            <p:spPr>
              <a:xfrm>
                <a:off x="7059489" y="3188365"/>
                <a:ext cx="16927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2EE2C7-BD88-3E4B-8A0C-2359F3BE6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9" y="3188365"/>
                <a:ext cx="169277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93C0AC3-8D4E-9688-FCC8-B9DC997FD038}"/>
                  </a:ext>
                </a:extLst>
              </p:cNvPr>
              <p:cNvSpPr txBox="1"/>
              <p:nvPr/>
            </p:nvSpPr>
            <p:spPr>
              <a:xfrm>
                <a:off x="9424467" y="3188365"/>
                <a:ext cx="18883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93C0AC3-8D4E-9688-FCC8-B9DC997FD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3188365"/>
                <a:ext cx="188833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86405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D0728-5689-AE63-C497-2E87EA824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F5A7D9-2893-D70F-ACDF-6C354B80F82C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F5A7D9-2893-D70F-ACDF-6C354B80F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3EA852-907A-2851-C9AC-F0B12A68C33D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3EA852-907A-2851-C9AC-F0B12A68C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735698-0197-2452-2BAA-FD3BF5A5E7C4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735698-0197-2452-2BAA-FD3BF5A5E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0A29ED-9C7B-A1FC-2FD6-C073CC9F66CB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0A29ED-9C7B-A1FC-2FD6-C073CC9F6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463B7A8-67B8-5489-8061-E3E0E4A8BD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𝒙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463B7A8-67B8-5489-8061-E3E0E4A8BD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82D8389-E073-3E60-B065-B02F40A83C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4473660"/>
                  </p:ext>
                </p:extLst>
              </p:nvPr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82D8389-E073-3E60-B065-B02F40A83C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4473660"/>
                  </p:ext>
                </p:extLst>
              </p:nvPr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F1585908-F6D1-C57E-CF70-7A92DB8966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1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68BFCE2-EA1C-D7A5-097B-B2F647275729}"/>
                  </a:ext>
                </a:extLst>
              </p:cNvPr>
              <p:cNvSpPr txBox="1"/>
              <p:nvPr/>
            </p:nvSpPr>
            <p:spPr>
              <a:xfrm>
                <a:off x="7059489" y="3188365"/>
                <a:ext cx="16927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68BFCE2-EA1C-D7A5-097B-B2F6472757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9" y="3188365"/>
                <a:ext cx="169277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3486A8-0625-FD99-C0FB-8BC942F6BC36}"/>
                  </a:ext>
                </a:extLst>
              </p:cNvPr>
              <p:cNvSpPr txBox="1"/>
              <p:nvPr/>
            </p:nvSpPr>
            <p:spPr>
              <a:xfrm>
                <a:off x="9424467" y="3188365"/>
                <a:ext cx="18883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3486A8-0625-FD99-C0FB-8BC942F6B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3188365"/>
                <a:ext cx="188833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95765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6E8FE-F479-A7B1-F86B-9307E907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B3A593-FB0A-2EA8-28D6-EB2988F7BDCC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B3A593-FB0A-2EA8-28D6-EB2988F7B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8EC0DF-46D2-8C70-0CEF-43DE55E72252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8EC0DF-46D2-8C70-0CEF-43DE55E72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3DE6C3-B117-F4D2-C464-F24A361D5DA9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3DE6C3-B117-F4D2-C464-F24A361D5D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F489256-7537-10DE-5BE0-8AA219FB9B64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F489256-7537-10DE-5BE0-8AA219FB9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805EAAB-9882-25D0-240B-A78305513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𝒙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805EAAB-9882-25D0-240B-A78305513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5351975-0153-F9F4-6ADC-3CB8A25A76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52860616"/>
                  </p:ext>
                </p:extLst>
              </p:nvPr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5351975-0153-F9F4-6ADC-3CB8A25A76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52860616"/>
                  </p:ext>
                </p:extLst>
              </p:nvPr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353" r="-201718" b="-7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5AD417DF-4119-AD79-5B66-79F0CEBF01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1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7760AE-72B0-5941-BC9E-5BEC7CF7A2D5}"/>
                  </a:ext>
                </a:extLst>
              </p:cNvPr>
              <p:cNvSpPr txBox="1"/>
              <p:nvPr/>
            </p:nvSpPr>
            <p:spPr>
              <a:xfrm>
                <a:off x="7059489" y="3188365"/>
                <a:ext cx="16927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7760AE-72B0-5941-BC9E-5BEC7CF7A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9" y="3188365"/>
                <a:ext cx="169277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6B3B812-DD80-9A9B-33D9-E8B179E519D5}"/>
                  </a:ext>
                </a:extLst>
              </p:cNvPr>
              <p:cNvSpPr txBox="1"/>
              <p:nvPr/>
            </p:nvSpPr>
            <p:spPr>
              <a:xfrm>
                <a:off x="9424467" y="3188365"/>
                <a:ext cx="18883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6B3B812-DD80-9A9B-33D9-E8B179E519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3188365"/>
                <a:ext cx="188833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40085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79C8D-9EA7-E604-E93A-0FD8DDC2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72F017-FD41-D346-F247-B681D257D185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72F017-FD41-D346-F247-B681D257D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49995F-6BBE-9811-010D-E5B619435A51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49995F-6BBE-9811-010D-E5B619435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E68D42-CBE3-6AFF-3C91-B16A67036AB6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E68D42-CBE3-6AFF-3C91-B16A67036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7B0CB18-B1AC-C7F4-8BC5-643C32026834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7B0CB18-B1AC-C7F4-8BC5-643C32026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39B38CB-0FA8-34D8-8A3E-082C098B8B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39B38CB-0FA8-34D8-8A3E-082C098B8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11734D78-B5D1-6BF5-B5AA-F7322EDE4C8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5398005"/>
                  </p:ext>
                </p:extLst>
              </p:nvPr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11734D78-B5D1-6BF5-B5AA-F7322EDE4C8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5398005"/>
                  </p:ext>
                </p:extLst>
              </p:nvPr>
            </p:nvGraphicFramePr>
            <p:xfrm>
              <a:off x="6766211" y="154476"/>
              <a:ext cx="5316513" cy="21577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5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353" r="-201718" b="-7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66B0C7-CC02-851D-2D89-C45FBA33E17F}"/>
                  </a:ext>
                </a:extLst>
              </p:cNvPr>
              <p:cNvSpPr txBox="1"/>
              <p:nvPr/>
            </p:nvSpPr>
            <p:spPr>
              <a:xfrm>
                <a:off x="7059489" y="3188365"/>
                <a:ext cx="16837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66B0C7-CC02-851D-2D89-C45FBA33E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9" y="3188365"/>
                <a:ext cx="168379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30DAAA-E7FD-FEF2-3854-B08DD85A1680}"/>
                  </a:ext>
                </a:extLst>
              </p:cNvPr>
              <p:cNvSpPr txBox="1"/>
              <p:nvPr/>
            </p:nvSpPr>
            <p:spPr>
              <a:xfrm>
                <a:off x="9424467" y="3188365"/>
                <a:ext cx="18793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30DAAA-E7FD-FEF2-3854-B08DD85A16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3188365"/>
                <a:ext cx="187936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43B1C0C-0289-56DE-4204-0201491062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0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45BE05-4BAD-18FF-92B5-9E3DA13576E3}"/>
                  </a:ext>
                </a:extLst>
              </p:cNvPr>
              <p:cNvSpPr txBox="1"/>
              <p:nvPr/>
            </p:nvSpPr>
            <p:spPr>
              <a:xfrm>
                <a:off x="7059489" y="3757932"/>
                <a:ext cx="165571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45BE05-4BAD-18FF-92B5-9E3DA1357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9" y="3757932"/>
                <a:ext cx="1655710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DA90E2D-6D88-B020-676C-DB60F0BFA99C}"/>
                  </a:ext>
                </a:extLst>
              </p:cNvPr>
              <p:cNvSpPr txBox="1"/>
              <p:nvPr/>
            </p:nvSpPr>
            <p:spPr>
              <a:xfrm>
                <a:off x="7059488" y="4327499"/>
                <a:ext cx="17038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DA90E2D-6D88-B020-676C-DB60F0BFA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8" y="4327499"/>
                <a:ext cx="1703800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E26B63-A220-FD3F-7118-C850E797C44B}"/>
                  </a:ext>
                </a:extLst>
              </p:cNvPr>
              <p:cNvSpPr txBox="1"/>
              <p:nvPr/>
            </p:nvSpPr>
            <p:spPr>
              <a:xfrm>
                <a:off x="9424467" y="3757932"/>
                <a:ext cx="185127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E26B63-A220-FD3F-7118-C850E797C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3757932"/>
                <a:ext cx="1851276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0AB0FBF-1950-860A-3BCC-569F9322834E}"/>
                  </a:ext>
                </a:extLst>
              </p:cNvPr>
              <p:cNvSpPr txBox="1"/>
              <p:nvPr/>
            </p:nvSpPr>
            <p:spPr>
              <a:xfrm>
                <a:off x="9424467" y="4327498"/>
                <a:ext cx="189936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0AB0FBF-1950-860A-3BCC-569F93228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4327498"/>
                <a:ext cx="1899366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139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4" grpId="0"/>
      <p:bldP spid="5" grpId="0"/>
      <p:bldP spid="15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82DFD-78FB-79F4-5562-E3E68BBEB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9BE9D3-7309-DBD8-959A-E15AAF43A984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9BE9D3-7309-DBD8-959A-E15AAF43A9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E36E1D-9770-2B0F-9F35-219D8CF65AF2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E36E1D-9770-2B0F-9F35-219D8CF65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ECFCC5-32D1-1193-C770-0489F85CA507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ECFCC5-32D1-1193-C770-0489F85CA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2195F6-16D4-B335-1D4E-002DFB13F11A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2195F6-16D4-B335-1D4E-002DFB13F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2287424-6E21-70ED-9FF3-D1DE561940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2287424-6E21-70ED-9FF3-D1DE56194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E350617-652B-707C-E53E-23CCBB30040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E350617-652B-707C-E53E-23CCBB30040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95F4903-38F8-9E45-5787-FC9388960E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0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0E5ACEB-1770-CB83-19BE-7A810BEDAD13}"/>
                  </a:ext>
                </a:extLst>
              </p:cNvPr>
              <p:cNvSpPr txBox="1"/>
              <p:nvPr/>
            </p:nvSpPr>
            <p:spPr>
              <a:xfrm>
                <a:off x="7059489" y="3188365"/>
                <a:ext cx="16837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0E5ACEB-1770-CB83-19BE-7A810BEDA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9" y="3188365"/>
                <a:ext cx="168379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C39955-D695-7A9A-E7D8-2D97B9538819}"/>
                  </a:ext>
                </a:extLst>
              </p:cNvPr>
              <p:cNvSpPr txBox="1"/>
              <p:nvPr/>
            </p:nvSpPr>
            <p:spPr>
              <a:xfrm>
                <a:off x="9424467" y="3188365"/>
                <a:ext cx="18793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C39955-D695-7A9A-E7D8-2D97B9538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3188365"/>
                <a:ext cx="187936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CFDB7D-DCBF-E91C-CEB6-8F16C46AE494}"/>
                  </a:ext>
                </a:extLst>
              </p:cNvPr>
              <p:cNvSpPr txBox="1"/>
              <p:nvPr/>
            </p:nvSpPr>
            <p:spPr>
              <a:xfrm>
                <a:off x="7059489" y="3757932"/>
                <a:ext cx="165571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CFDB7D-DCBF-E91C-CEB6-8F16C46AE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9" y="3757932"/>
                <a:ext cx="165571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732F027-F041-29C3-CE82-78F32BA1758C}"/>
                  </a:ext>
                </a:extLst>
              </p:cNvPr>
              <p:cNvSpPr txBox="1"/>
              <p:nvPr/>
            </p:nvSpPr>
            <p:spPr>
              <a:xfrm>
                <a:off x="7059488" y="4327499"/>
                <a:ext cx="17038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732F027-F041-29C3-CE82-78F32BA17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488" y="4327499"/>
                <a:ext cx="1703800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D9832D-4C10-17AD-19E2-3C90C1E6C6AB}"/>
                  </a:ext>
                </a:extLst>
              </p:cNvPr>
              <p:cNvSpPr txBox="1"/>
              <p:nvPr/>
            </p:nvSpPr>
            <p:spPr>
              <a:xfrm>
                <a:off x="9424467" y="3757932"/>
                <a:ext cx="185127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D9832D-4C10-17AD-19E2-3C90C1E6C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3757932"/>
                <a:ext cx="1851276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CF7B5CA-4B87-9676-6E96-387F86D27ACC}"/>
                  </a:ext>
                </a:extLst>
              </p:cNvPr>
              <p:cNvSpPr txBox="1"/>
              <p:nvPr/>
            </p:nvSpPr>
            <p:spPr>
              <a:xfrm>
                <a:off x="9424467" y="4327498"/>
                <a:ext cx="189936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CF7B5CA-4B87-9676-6E96-387F86D27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4327498"/>
                <a:ext cx="1899366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50764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54986-7EE7-3C88-5909-11FBA74CA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7E73B59-9BF6-4895-FD80-60D5FBF10FB3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7E73B59-9BF6-4895-FD80-60D5FBF10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4E9AFE-292E-7E4E-5882-3AFDDB8D41AF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4E9AFE-292E-7E4E-5882-3AFDDB8D4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3F5B58-A6F0-DB83-810B-F4003CA94BCC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3F5B58-A6F0-DB83-810B-F4003CA94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E78486-6789-E6C0-3853-87FEC7225EF2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E78486-6789-E6C0-3853-87FEC7225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1C6E22C-21AE-F4DF-9F7E-154E8963B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1C6E22C-21AE-F4DF-9F7E-154E8963B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84A1907-A4D1-4C47-D594-F10014BC444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84A1907-A4D1-4C47-D594-F10014BC444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58C24189-2760-451E-3FE7-94837D24FD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9" y="-10981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548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D5ECA-EAD3-42CB-8D4F-6308BB1F1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96848A-B476-D42B-8A0C-F33C81C5FE58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96848A-B476-D42B-8A0C-F33C81C5F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40760DB-C5F4-863D-9500-73039D935393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40760DB-C5F4-863D-9500-73039D935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D9CA2F-62A4-796F-5FBA-D78782B18CB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D9CA2F-62A4-796F-5FBA-D78782B18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6C0D70-AF74-FEC3-19F9-71AAABD15FD3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6C0D70-AF74-FEC3-19F9-71AAABD15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ED3F78A-A6B3-2065-8D65-DCAC078FE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ED3F78A-A6B3-2065-8D65-DCAC078FE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EB67FAC-A9D9-4856-BB35-38FC3895554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EB67FAC-A9D9-4856-BB35-38FC3895554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16E932B4-FD3E-0063-7EF0-68D7B87DE0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9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46069E3-EC64-7608-9D88-DD1CE3D6CD8E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9519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46069E3-EC64-7608-9D88-DD1CE3D6C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9519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D7A1E6-E90F-8F99-B4EE-FE2844C8600C}"/>
                  </a:ext>
                </a:extLst>
              </p:cNvPr>
              <p:cNvSpPr txBox="1"/>
              <p:nvPr/>
            </p:nvSpPr>
            <p:spPr>
              <a:xfrm>
                <a:off x="9424467" y="3188365"/>
                <a:ext cx="21085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D7A1E6-E90F-8F99-B4EE-FE2844C86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467" y="3188365"/>
                <a:ext cx="2108591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4022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3FCF0-9D3B-6787-4723-DB3D5CC0E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C679D-EF7F-48CC-AFC8-2A690EF5BADE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C679D-EF7F-48CC-AFC8-2A690EF5B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6BA36A-3DCF-B325-6E12-8A3C9D691476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6BA36A-3DCF-B325-6E12-8A3C9D6914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359496-4983-7EEA-C0B6-26B109BB748F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359496-4983-7EEA-C0B6-26B109BB7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008E10-AC0F-FE02-3F76-886B6C316FD9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008E10-AC0F-FE02-3F76-886B6C316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6197E5E-4E13-76E9-070C-044BDAE887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6197E5E-4E13-76E9-070C-044BDAE88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C96298C-50EE-BD76-FB1E-AB351B976B5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C96298C-50EE-BD76-FB1E-AB351B976B5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4F938248-7596-1EF6-3BF3-D263748229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9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87C44B-5FF8-E60A-3E59-91F1C45AE916}"/>
                  </a:ext>
                </a:extLst>
              </p:cNvPr>
              <p:cNvSpPr txBox="1"/>
              <p:nvPr/>
            </p:nvSpPr>
            <p:spPr>
              <a:xfrm>
                <a:off x="5991672" y="3143915"/>
                <a:ext cx="26108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87C44B-5FF8-E60A-3E59-91F1C45AE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672" y="3143915"/>
                <a:ext cx="261084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155A21-D936-A83C-8D31-9807F897F4E5}"/>
                  </a:ext>
                </a:extLst>
              </p:cNvPr>
              <p:cNvSpPr txBox="1"/>
              <p:nvPr/>
            </p:nvSpPr>
            <p:spPr>
              <a:xfrm>
                <a:off x="8905980" y="3146076"/>
                <a:ext cx="3191002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)=∅△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CA" sz="3200" b="0" dirty="0">
                  <a:ea typeface="Cambria Math" panose="02040503050406030204" pitchFamily="18" charset="0"/>
                </a:endParaRPr>
              </a:p>
              <a:p>
                <a:r>
                  <a:rPr lang="en-CA" sz="3200" b="0" dirty="0"/>
                  <a:t>             </a:t>
                </a:r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155A21-D936-A83C-8D31-9807F897F4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5980" y="3146076"/>
                <a:ext cx="3191002" cy="9848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379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490B1-2FFE-64CA-9C23-D327F9EA4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1743BE-0414-CB0F-5347-8C242C56024D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1743BE-0414-CB0F-5347-8C242C560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821B8F-D75D-F673-410A-9A6625482F7C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821B8F-D75D-F673-410A-9A6625482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FA04E54-C7AB-5A84-BE65-93A95ED67AB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FA04E54-C7AB-5A84-BE65-93A95ED67A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D8D4DA-F7F6-B596-DF76-CBEF10E487D0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D8D4DA-F7F6-B596-DF76-CBEF10E48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64EC436-C0B6-9E7A-7557-44CAEF8529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64EC436-C0B6-9E7A-7557-44CAEF852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EEFB43F-C547-B9CF-EB35-EE7268054B1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EEFB43F-C547-B9CF-EB35-EE7268054B1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FB8DF096-0053-B389-0BC2-97669523C8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9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CDB5343-84FA-098A-ABFC-81210C23EFCC}"/>
                  </a:ext>
                </a:extLst>
              </p:cNvPr>
              <p:cNvSpPr txBox="1"/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CDB5343-84FA-098A-ABFC-81210C23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26256D-5829-B3FD-0984-E22C57F88F82}"/>
                  </a:ext>
                </a:extLst>
              </p:cNvPr>
              <p:cNvSpPr txBox="1"/>
              <p:nvPr/>
            </p:nvSpPr>
            <p:spPr>
              <a:xfrm>
                <a:off x="8651734" y="3146075"/>
                <a:ext cx="3480568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}△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CA" sz="3200" b="0" dirty="0">
                  <a:ea typeface="Cambria Math" panose="02040503050406030204" pitchFamily="18" charset="0"/>
                </a:endParaRPr>
              </a:p>
              <a:p>
                <a:r>
                  <a:rPr lang="en-CA" sz="3200" b="0" dirty="0"/>
                  <a:t>             </a:t>
                </a:r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CA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26256D-5829-B3FD-0984-E22C57F88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1734" y="3146075"/>
                <a:ext cx="3480568" cy="9848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176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5DC77-15BE-E57E-101F-6B8C0DC4C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60369-EB20-608F-F1FA-A3C14AF12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6F5FFE-E1D3-A263-C960-CAE5271844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6"/>
                <a:ext cx="10515600" cy="47777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For a value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≥0,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form a simplicial complex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𝑽</m:t>
                    </m:r>
                    <m:sSub>
                      <m:sSub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𝒓</m:t>
                        </m:r>
                      </m:sub>
                    </m:sSub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𝑿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3400" b="1" dirty="0">
                    <a:cs typeface="Segoe UI Semibold" panose="020B0702040204020203" pitchFamily="34" charset="0"/>
                  </a:rPr>
                  <a:t> </a:t>
                </a:r>
                <a:r>
                  <a:rPr lang="en-CA" sz="3400" dirty="0">
                    <a:cs typeface="Segoe UI Semibold" panose="020B0702040204020203" pitchFamily="34" charset="0"/>
                  </a:rPr>
                  <a:t>called the </a:t>
                </a:r>
                <a:r>
                  <a:rPr lang="en-CA" sz="3400" b="1" i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Vietoris—Rips complex </a:t>
                </a:r>
                <a:r>
                  <a:rPr lang="en-CA" sz="34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at scale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</m:oMath>
                </a14:m>
                <a:r>
                  <a:rPr lang="en-CA" sz="3400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CA" sz="3400" dirty="0">
                  <a:solidFill>
                    <a:srgbClr val="0070C0"/>
                  </a:solidFill>
                  <a:cs typeface="Segoe UI Semibold" panose="020B07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𝑽</m:t>
                    </m:r>
                    <m:sSub>
                      <m:sSubPr>
                        <m:ctrlP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𝒓</m:t>
                        </m:r>
                      </m:sub>
                    </m:sSub>
                    <m:sSub>
                      <m:sSubPr>
                        <m:ctrlP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</m:e>
                      <m:sub>
                        <m: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𝟎</m:t>
                        </m:r>
                      </m:sub>
                    </m:sSub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𝑿</m:t>
                    </m:r>
                  </m:oMath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𝒏</m:t>
                            </m:r>
                          </m:sub>
                        </m:sSub>
                      </m:e>
                    </m:d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𝑽</m:t>
                    </m:r>
                    <m:sSub>
                      <m:sSubPr>
                        <m:ctrlP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𝒓</m:t>
                        </m:r>
                      </m:sub>
                    </m:sSub>
                    <m:sSub>
                      <m:sSubPr>
                        <m:ctrlP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</m:e>
                        </m:d>
                      </m:e>
                      <m:sub>
                        <m: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𝒅</m:t>
                    </m:r>
                    <m:d>
                      <m:dPr>
                        <m:ctrlP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𝒊</m:t>
                            </m:r>
                          </m:sub>
                        </m:sSub>
                        <m:r>
                          <a:rPr lang="en-CA" sz="34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CA" sz="34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≤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</m:oMath>
                </a14:m>
                <a:r>
                  <a:rPr lang="en-CA" sz="3400" b="1" dirty="0">
                    <a:cs typeface="Segoe UI Semibold" panose="020B0702040204020203" pitchFamily="34" charset="0"/>
                  </a:rPr>
                  <a:t> </a:t>
                </a:r>
                <a:r>
                  <a:rPr lang="en-CA" sz="3400" dirty="0">
                    <a:cs typeface="Segoe UI Semibold" panose="020B0702040204020203" pitchFamily="34" charset="0"/>
                  </a:rPr>
                  <a:t>for all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𝒋</m:t>
                    </m:r>
                  </m:oMath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:endParaRPr lang="en-CA" sz="3200" dirty="0">
                  <a:solidFill>
                    <a:srgbClr val="0070C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6F5FFE-E1D3-A263-C960-CAE5271844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6"/>
                <a:ext cx="10515600" cy="4777747"/>
              </a:xfrm>
              <a:blipFill>
                <a:blip r:embed="rId2"/>
                <a:stretch>
                  <a:fillRect l="-1623" t="-293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703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2E0E6-58F4-184F-ACA3-20D0D0BD5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B6A01C-4914-FC13-4040-1587DC120B2A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B6A01C-4914-FC13-4040-1587DC120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C97203-279B-6BB1-1ADA-C869C392493F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C97203-279B-6BB1-1ADA-C869C39249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29791B-F506-19F8-F4AF-6F6842EC8122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29791B-F506-19F8-F4AF-6F6842EC8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B6DCFD-579B-791A-CEDF-36D71BEFF00C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B6DCFD-579B-791A-CEDF-36D71BEFF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D260821-3FB4-A43B-F603-88D694B618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D260821-3FB4-A43B-F603-88D694B61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DCD7A18-1668-5E35-88D9-E43663E012F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952840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DCD7A18-1668-5E35-88D9-E43663E012F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952840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8336845E-7D0A-3C49-6E5E-B3D1FA64E9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9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AADB7D-D1BA-1A2A-BB6A-75DB0A624648}"/>
                  </a:ext>
                </a:extLst>
              </p:cNvPr>
              <p:cNvSpPr txBox="1"/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AADB7D-D1BA-1A2A-BB6A-75DB0A624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BE514E-5A84-B85F-7129-65E27149A126}"/>
                  </a:ext>
                </a:extLst>
              </p:cNvPr>
              <p:cNvSpPr txBox="1"/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BE514E-5A84-B85F-7129-65E27149A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653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1963B-DC47-BFAF-A11B-2E7F17FA1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2E0E0E-3216-5AB0-2051-FA6C6AAA9D9E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2E0E0E-3216-5AB0-2051-FA6C6AAA9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DFEE38-FFDB-2144-53FA-3AC11DE0825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DFEE38-FFDB-2144-53FA-3AC11DE08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B08865-D156-D141-1BE6-29220E699194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B08865-D156-D141-1BE6-29220E699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9840B4-C699-7EE8-4532-DAAC9CD5A5B8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9840B4-C699-7EE8-4532-DAAC9CD5A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CDF9388-AD9E-689C-4935-377DB2CCDD6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𝐟𝐢𝐥𝐭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CDF9388-AD9E-689C-4935-377DB2CCD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F01996B-7584-900C-FB4B-052B7FC9B57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192814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F01996B-7584-900C-FB4B-052B7FC9B57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192814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F43EE41B-EB89-C51D-93A0-D11FF92647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9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AE5A050-4CE1-54EE-E7CE-D66FDDEDE593}"/>
                  </a:ext>
                </a:extLst>
              </p:cNvPr>
              <p:cNvSpPr txBox="1"/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AE5A050-4CE1-54EE-E7CE-D66FDDEDE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28C3D1-3FCD-F8CC-C5E0-61BD19392744}"/>
                  </a:ext>
                </a:extLst>
              </p:cNvPr>
              <p:cNvSpPr txBox="1"/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28C3D1-3FCD-F8CC-C5E0-61BD19392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63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E204C-F998-BEE7-0A00-E091BC5B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742431-5D2A-9DAD-56EE-C5AA923510F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742431-5D2A-9DAD-56EE-C5AA92351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54532F-264F-9F35-A5F0-4996AF9EE4DE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54532F-264F-9F35-A5F0-4996AF9EE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50779C-BE68-2E42-CEEB-6214CD737DBC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50779C-BE68-2E42-CEEB-6214CD737D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1AAE77-C42E-85A5-37EA-984B90151001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1AAE77-C42E-85A5-37EA-984B90151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E038BAE-E2FB-7FD9-5B95-BF77BCEB8F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𝐟𝐢𝐥𝐭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E038BAE-E2FB-7FD9-5B95-BF77BCEB8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F2B2FCE-5919-E643-4032-88173EF4D8D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F2B2FCE-5919-E643-4032-88173EF4D8D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4773D02F-FD92-18AB-C386-D5105319F5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9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9FC8A4-E7E7-E2C2-5E86-FCF5A65B0A8D}"/>
                  </a:ext>
                </a:extLst>
              </p:cNvPr>
              <p:cNvSpPr txBox="1"/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9FC8A4-E7E7-E2C2-5E86-FCF5A65B0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A42B06-250B-6621-9D48-87FF9FDC5FAE}"/>
                  </a:ext>
                </a:extLst>
              </p:cNvPr>
              <p:cNvSpPr txBox="1"/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A42B06-250B-6621-9D48-87FF9FDC5F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254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097AB-C026-83DF-9634-FD2B1B974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42713A-5507-0D0C-9BA4-31940857BF68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42713A-5507-0D0C-9BA4-31940857B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F55FAB-A83B-1C07-1FCB-036C6D74473D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F55FAB-A83B-1C07-1FCB-036C6D7447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76F524-3E26-200B-AA27-EA544C9EBCF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76F524-3E26-200B-AA27-EA544C9EB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934FAB-9068-8307-5F4A-8E8D9CB8D7C1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934FAB-9068-8307-5F4A-8E8D9CB8D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AAFBDA4-9861-1290-92FC-683989D4CB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𝐟𝐢𝐥𝐭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AAFBDA4-9861-1290-92FC-683989D4C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ACDC3C0-CBE0-7C36-4B2E-8897A39D9CB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ACDC3C0-CBE0-7C36-4B2E-8897A39D9CB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2EED5E6B-1888-50F5-B330-04FE867626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9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77D9876-D01A-1B6D-645A-1C6EA2144B84}"/>
                  </a:ext>
                </a:extLst>
              </p:cNvPr>
              <p:cNvSpPr txBox="1"/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77D9876-D01A-1B6D-645A-1C6EA2144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5DAFA4-6242-98C2-4076-F3DE406086A3}"/>
                  </a:ext>
                </a:extLst>
              </p:cNvPr>
              <p:cNvSpPr txBox="1"/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5DAFA4-6242-98C2-4076-F3DE40608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688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5E8C5-E748-50E3-14D7-A9BB27160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083A54-A19A-3872-D6ED-0121D5024FD8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083A54-A19A-3872-D6ED-0121D5024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8BD56F-839E-A871-DDCE-74FDEDA4A55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8BD56F-839E-A871-DDCE-74FDEDA4A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3CC83C-40B0-107B-4CC6-5DE18B45AB5B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3CC83C-40B0-107B-4CC6-5DE18B45AB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1FDBED-D507-66A7-DAB8-28F18E278421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1FDBED-D507-66A7-DAB8-28F18E2784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E64BF3B-5C10-F8E2-FEF4-9F5373AD65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𝐟𝐢𝐥𝐭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E64BF3B-5C10-F8E2-FEF4-9F5373AD6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11BD2341-4F10-C591-E3E9-FBCAD9D16BA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655250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1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11BD2341-4F10-C591-E3E9-FBCAD9D16BA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655250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EA01A510-EFB5-9589-E7D3-22C7B7FA67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9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C206A2-D909-FB44-707C-DCC049B32031}"/>
                  </a:ext>
                </a:extLst>
              </p:cNvPr>
              <p:cNvSpPr txBox="1"/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C206A2-D909-FB44-707C-DCC049B32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719" y="3146075"/>
                <a:ext cx="261340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DD8DE0-D26F-1467-3B00-6878FE84893E}"/>
                  </a:ext>
                </a:extLst>
              </p:cNvPr>
              <p:cNvSpPr txBox="1"/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DD8DE0-D26F-1467-3B00-6878FE848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1734" y="3146075"/>
                <a:ext cx="2790764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6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A1EF7-B645-B60C-FB73-F747DA4C6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E0749EC-FA3C-9443-E84B-8C7845FE628A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E0749EC-FA3C-9443-E84B-8C7845FE62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B3249F-A8C3-D89B-C03B-87762027CD2B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B3249F-A8C3-D89B-C03B-87762027C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7F7202-74C7-D8C5-FFE9-040CC1DEDECF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7F7202-74C7-D8C5-FFE9-040CC1DED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2691BD-ECD8-46C3-0388-24F0689615E7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2691BD-ECD8-46C3-0388-24F068961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E468034-DDC9-ED9D-9763-FE8374A2E5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𝐟𝐢𝐥𝐭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E468034-DDC9-ED9D-9763-FE8374A2E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6A3671F-2953-2315-9BE6-A9B4CF565D5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87211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6A3671F-2953-2315-9BE6-A9B4CF565D5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87211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8F0232B-1AAC-1A93-DC60-1D97970758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2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AF45F2-26E9-EB95-96FD-DD8E247E4D0D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220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AF45F2-26E9-EB95-96FD-DD8E247E4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2203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5C788F-F9CC-E935-5A18-4BA2BDE14E8A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07249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5C788F-F9CC-E935-5A18-4BA2BDE14E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07249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82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74D64-7434-16E4-26E8-8762E9BFD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36A8FC-34E5-1BBD-56A7-88CBCD4003E8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36A8FC-34E5-1BBD-56A7-88CBCD400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AEF27E-1DA2-0BBB-07FA-315BFA1C290C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AEF27E-1DA2-0BBB-07FA-315BFA1C2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343B61-2FAF-249A-79D3-A7FFEFDAF8B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343B61-2FAF-249A-79D3-A7FFEFDAF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EBBE17-602A-1B34-4CB5-99EFEB7DE3F3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EBBE17-602A-1B34-4CB5-99EFEB7DE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B592C2F-3184-86DC-F3D7-E878AF04BD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𝐟𝐢𝐥𝐭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B592C2F-3184-86DC-F3D7-E878AF04B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3994578-B656-8F69-3696-1BCC2B15530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3994578-B656-8F69-3696-1BCC2B15530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9764427D-722D-13C4-5BB8-7FE59E7DEC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2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DEAB46B-FDE6-63AC-2E2E-8C27464771B8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402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DEAB46B-FDE6-63AC-2E2E-8C2746477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4024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BE589E-C9B0-F210-35D3-AB95A62D82C0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3710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BE589E-C9B0-F210-35D3-AB95A62D82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37103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64715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8F687-7F88-3CE6-508B-F4EC1A396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93017F-DD4F-16F0-9470-5750AB749865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93017F-DD4F-16F0-9470-5750AB749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8D83DC-A961-32F2-86FE-9F0C542B98E0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8D83DC-A961-32F2-86FE-9F0C542B9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467B3-8014-A76A-BED9-4018984EA29D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467B3-8014-A76A-BED9-4018984EA2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ABDECCE-4589-13ED-C87B-870B36746A02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ABDECCE-4589-13ED-C87B-870B36746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0608CC-A3D2-8221-7187-FD3803F44B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𝐟𝐢𝐥𝐭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50608CC-A3D2-8221-7187-FD3803F44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4318C8D-92B2-0410-1246-B6BB892061D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4318C8D-92B2-0410-1246-B6BB892061D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09FC73A-C5B2-9434-73B1-C417951B81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2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5D57F42-19DF-27B4-6E81-2FBC875E239D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266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5D57F42-19DF-27B4-6E81-2FBC875E2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2665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78BCE5-2A99-5B0F-9C85-CD62B94D1EBF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72658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78BCE5-2A99-5B0F-9C85-CD62B94D1E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72658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42328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5BB21-485A-4F5F-7886-AA374C483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3CA773-9275-178C-AE19-BF70FA51644B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3CA773-9275-178C-AE19-BF70FA516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5FC89C-41F4-CBFF-2B3F-220457F904FF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5FC89C-41F4-CBFF-2B3F-220457F904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0C0554-D243-C7E0-8E07-5217BCF96794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0C0554-D243-C7E0-8E07-5217BCF96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160389-A7EA-2C16-3310-C3137804467C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160389-A7EA-2C16-3310-C313780446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AC08D0F-3A3D-E175-7937-1B1CE8E024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𝒇𝒊𝒍𝒕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AC08D0F-3A3D-E175-7937-1B1CE8E02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3EAD0241-1A49-AAD3-AB9E-D81BA7020A8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3EAD0241-1A49-AAD3-AB9E-D81BA7020A8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57D4FDC-BED0-5108-1FFA-8AF593B4EA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2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D21D2C-C390-EC9F-EA05-178E82422CFB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220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D21D2C-C390-EC9F-EA05-178E82422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2203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18A9C6-11BA-67EB-AB3E-1A25BE37240C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72658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18A9C6-11BA-67EB-AB3E-1A25BE372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72658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3531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3FDD9-8CC2-F27E-F4BB-683EF15D1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9AB98A-1032-30F6-4064-5A2CEBCE5779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9AB98A-1032-30F6-4064-5A2CEBCE5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BF74C6-B301-CB6B-293B-D93F3F1EE0DB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BF74C6-B301-CB6B-293B-D93F3F1EE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A32113-9C26-7AEB-2FC2-604B81408FF3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A32113-9C26-7AEB-2FC2-604B81408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18124F-C3C4-5DDE-E95B-9680E414A51E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18124F-C3C4-5DDE-E95B-9680E414A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CA311AD-E559-8C1E-DD5C-1D7FC8FC35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𝒇𝒊𝒍𝒕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CA311AD-E559-8C1E-DD5C-1D7FC8FC35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54767C2-E57E-4BBB-7A91-327E2188614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777655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54767C2-E57E-4BBB-7A91-327E2188614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777655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29E2617-B666-5020-6DD8-6F6715454F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2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F84314-64FA-E388-2240-1A8443D81C86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220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F84314-64FA-E388-2240-1A8443D81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2203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D36B59-F1B7-96BC-434C-20AD6CE93018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72658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D36B59-F1B7-96BC-434C-20AD6CE93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72658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0670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235D8-E713-DB42-5498-9253BB7E1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97455-4787-5CF3-8B5F-4C2363100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918ADC-AFA2-30C1-0DC8-35D7F9B367F3}"/>
                  </a:ext>
                </a:extLst>
              </p:cNvPr>
              <p:cNvSpPr txBox="1"/>
              <p:nvPr/>
            </p:nvSpPr>
            <p:spPr>
              <a:xfrm>
                <a:off x="838200" y="1398300"/>
                <a:ext cx="6097022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3400" dirty="0">
                    <a:cs typeface="Segoe UI Semibold" panose="020B0702040204020203" pitchFamily="34" charset="0"/>
                  </a:rPr>
                  <a:t>At scale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=0.5</m:t>
                    </m:r>
                  </m:oMath>
                </a14:m>
                <a:r>
                  <a:rPr lang="en-CA" sz="3400" dirty="0"/>
                  <a:t>: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918ADC-AFA2-30C1-0DC8-35D7F9B367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98300"/>
                <a:ext cx="6097022" cy="615553"/>
              </a:xfrm>
              <a:prstGeom prst="rect">
                <a:avLst/>
              </a:prstGeom>
              <a:blipFill>
                <a:blip r:embed="rId2"/>
                <a:stretch>
                  <a:fillRect l="-2800" t="-12871" b="-3564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300BE54-AA58-8C9B-4680-7BF652766020}"/>
              </a:ext>
            </a:extLst>
          </p:cNvPr>
          <p:cNvCxnSpPr/>
          <p:nvPr/>
        </p:nvCxnSpPr>
        <p:spPr>
          <a:xfrm>
            <a:off x="5731877" y="4331127"/>
            <a:ext cx="1080097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A9B84A82-77A5-F863-51C7-179F8303C6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166" b="15079"/>
          <a:stretch>
            <a:fillRect/>
          </a:stretch>
        </p:blipFill>
        <p:spPr>
          <a:xfrm>
            <a:off x="0" y="1983075"/>
            <a:ext cx="12192000" cy="457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7062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F3260-04E2-42B5-C7EF-1279FFB88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49AC6F-EFA2-320C-9210-4F29B9B2E7F3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49AC6F-EFA2-320C-9210-4F29B9B2E7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32ED90-20EA-A281-AB57-8C0C3ACDEF3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32ED90-20EA-A281-AB57-8C0C3ACDE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CC826AC-2596-6A78-D3E3-C40B852E9029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CC826AC-2596-6A78-D3E3-C40B852E9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74E128-FF7D-B29F-DDB9-7EAC057581C9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74E128-FF7D-B29F-DDB9-7EAC05758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E2B11D9-9950-CB38-14E2-93A4CF7F86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𝒇𝒊𝒍𝒕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E2B11D9-9950-CB38-14E2-93A4CF7F8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4FE4D03-6BE5-9ACF-BCDC-DE330D71F6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105071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𝒄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1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4FE4D03-6BE5-9ACF-BCDC-DE330D71F6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105071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1933099-F588-E13D-56CF-082287A5DB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2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4918C2-6822-0AB3-C735-1DC880D6F6E9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220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4918C2-6822-0AB3-C735-1DC880D6F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2203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A0C8837-0A66-520B-382A-81363BB67173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72658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A0C8837-0A66-520B-382A-81363BB671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72658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29307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8D88A-3266-743C-6387-DC457A8CA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81344B-1485-3546-849F-33B9DDF2C6A8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81344B-1485-3546-849F-33B9DDF2C6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4AD6D1-0452-055C-D108-42E6B504DB93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4AD6D1-0452-055C-D108-42E6B504D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1A8A2DC-3A71-D816-A9CA-19FAB3D359CC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1A8A2DC-3A71-D816-A9CA-19FAB3D35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FAD6BD-AB5E-28E0-701D-23D731323DBD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FAD6BD-AB5E-28E0-701D-23D731323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BD45083-B22C-CFCC-7CD5-C361AA49CE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BD45083-B22C-CFCC-7CD5-C361AA49C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F19823B-CC66-8A34-770D-0EE79DA2A4D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1288184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F19823B-CC66-8A34-770D-0EE79DA2A4D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1288184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BA70A65C-D713-2788-F932-E567C84A90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3" y="-108393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22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4523D-E79B-B486-076A-8B5CFB2AE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D47C7F-03C5-A56A-D8F2-ED7CA6674797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D47C7F-03C5-A56A-D8F2-ED7CA6674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D848B3-310D-C083-93FA-CFB798D83E88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D848B3-310D-C083-93FA-CFB798D83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DC343A-E8DF-4DD2-81DF-4AFF986A17F2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DC343A-E8DF-4DD2-81DF-4AFF986A1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AB8D749-67D0-B678-CA3C-4523182C5DB7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AB8D749-67D0-B678-CA3C-4523182C5D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0D74626-C19B-1318-7599-FBBED0DA60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0D74626-C19B-1318-7599-FBBED0DA6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23AD1EF-D0D8-E46C-4D0A-7D660F8DE16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23AD1EF-D0D8-E46C-4D0A-7D660F8DE16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A2C521C8-3D61-A9A9-BCE1-69512A8FC4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3" y="-108393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19D770-E942-3331-4A8E-919DE3938594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580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19D770-E942-3331-4A8E-919DE3938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5807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F7B4617-63A0-D44B-C634-B4127A442C0E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7907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F7B4617-63A0-D44B-C634-B4127A442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79070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23533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EC5F1-D864-CBE2-BEAE-8F5C8824D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707BBC-195B-0D53-4E51-015F03E59E76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707BBC-195B-0D53-4E51-015F03E59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06A885-91FD-D218-52DF-36B8F451EE74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06A885-91FD-D218-52DF-36B8F451E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607310-1B98-C369-6ADD-51D162B4A28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607310-1B98-C369-6ADD-51D162B4A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0D20562-56CC-B824-79DC-F9CB8F36F58B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0D20562-56CC-B824-79DC-F9CB8F36F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1976042-497E-5326-CC6D-6854B078CF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1976042-497E-5326-CC6D-6854B078CF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EA52AC0-F5BD-2252-026F-4404F32209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5061044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EA52AC0-F5BD-2252-026F-4404F32209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5061044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8756CD8F-D528-8939-B96A-BA798BDB83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3" y="-108393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325F15-9799-6CCF-E9AF-ACF460A3D3DF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580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325F15-9799-6CCF-E9AF-ACF460A3D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5807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6A1FE1C-28BC-E045-34E3-10B5FB9ECE77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7907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6A1FE1C-28BC-E045-34E3-10B5FB9ECE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79070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8247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E5BD1-9209-63D8-A327-D996B311F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069DD9-1056-D759-FFF2-8A44CFBCD40B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069DD9-1056-D759-FFF2-8A44CFBCD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F3586E-16ED-6FC4-5BA3-FEA6079D307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F3586E-16ED-6FC4-5BA3-FEA6079D3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80920F-D1F9-BB22-F070-B76F02C9E37F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80920F-D1F9-BB22-F070-B76F02C9E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F962EB-F392-096F-D9FA-832A6440AE05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F962EB-F392-096F-D9FA-832A6440AE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2F30358-4000-9656-B003-E58565B200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2F30358-4000-9656-B003-E58565B20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7E1AFCF-BDAB-040C-EC01-B66A463D9C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8081749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7E1AFCF-BDAB-040C-EC01-B66A463D9C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8081749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579F8334-4449-116B-93F6-DFBC893DFE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33" y="-108393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8C21384-AB0E-3021-036E-5D467747C64E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5580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8C21384-AB0E-3021-036E-5D467747C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55807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7C21E2-D769-7CE7-D7C9-BDE473EFBF7C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7907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7C21E2-D769-7CE7-D7C9-BDE473EFB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79070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68129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692DA-74FA-259B-7444-8D1157710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51F679-2F32-A93D-A0B2-9D2D1DCB82DE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51F679-2F32-A93D-A0B2-9D2D1DCB8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0098DB-98C7-9FA0-04AA-62C5EF16531F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0098DB-98C7-9FA0-04AA-62C5EF165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B5BD6AF-D22D-D6AE-E271-31B7EF589D2B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B5BD6AF-D22D-D6AE-E271-31B7EF589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DB0E10-94E0-4EB5-3A9B-D64D4AB5FD85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DB0E10-94E0-4EB5-3A9B-D64D4AB5F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0D6DABF-377A-E5AF-B506-28EA4462DA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0D6DABF-377A-E5AF-B506-28EA4462D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4B8E864C-58BA-8832-3395-843501F4F3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2050279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4B8E864C-58BA-8832-3395-843501F4F3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2050279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8D5A621-4B4C-FA3B-D772-F80E4D30BA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0981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155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D5C91-F431-D67A-1703-9F268C0E9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BC4E80-80DC-4230-C3C1-4D617A0F7C69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BC4E80-80DC-4230-C3C1-4D617A0F7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834C23-877D-DE49-63CD-958E308CC24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834C23-877D-DE49-63CD-958E308CC2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A51B07-FBC8-0871-8969-581CC767DDE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A51B07-FBC8-0871-8969-581CC767DD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B206232-FFBA-8B13-EC87-47F79B46DE27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B206232-FFBA-8B13-EC87-47F79B46D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F4BC8AF-F5C2-029F-4F44-1900C7A9CE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F4BC8AF-F5C2-029F-4F44-1900C7A9C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8C9B7BA6-F434-132D-EF60-928A540577D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0994842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8C9B7BA6-F434-132D-EF60-928A540577D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0994842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0727A28A-A568-4B66-6303-AB5A0EC505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A6DBE3-FB05-0A06-D21F-3F9813322993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63520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A6DBE3-FB05-0A06-D21F-3F9813322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635209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542660-156E-D9FE-CAFC-E31A7BBE00F7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12859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542660-156E-D9FE-CAFC-E31A7BBE0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128596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46049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6371E-AF79-EAEE-6883-79BF787EE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200293-6FD5-E078-3A61-7E6D551BA668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200293-6FD5-E078-3A61-7E6D551BA6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D74D6B-058E-E99F-5CEA-EA75874632A1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D74D6B-058E-E99F-5CEA-EA75874632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5BCF77-D993-909B-6468-1E27CAAABC90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5BCF77-D993-909B-6468-1E27CAAAB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B17E62-1365-AC02-42E3-7AF1F3522FF8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B17E62-1365-AC02-42E3-7AF1F3522F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91547A1-C022-E2BD-CC80-96361DC284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91547A1-C022-E2BD-CC80-96361DC28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385942AF-506F-4E94-597E-E177D2BBE1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1134754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385942AF-506F-4E94-597E-E177D2BBE1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1134754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C7974511-649F-D384-6DBB-D9132D3BBE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5D1A4FE-4ADA-1233-D204-B5EBB82B2EE2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63520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5D1A4FE-4ADA-1233-D204-B5EBB82B2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635209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587A482-6254-682B-59D4-5BC9898F7B63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12859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587A482-6254-682B-59D4-5BC9898F7B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128596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11333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BD4B1-B68D-6C7F-D26E-C6C4089F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2633E5A-4027-0AE4-81BE-80C08879B3B7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2633E5A-4027-0AE4-81BE-80C08879B3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A0F488-4379-6886-2886-E0814E9D5E03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A0F488-4379-6886-2886-E0814E9D5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5D349B-E85D-CCD0-7539-B9104775C1C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5D349B-E85D-CCD0-7539-B9104775C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4C7E66-86E9-84A0-6CA2-F0AF162B24A6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4C7E66-86E9-84A0-6CA2-F0AF162B2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669F98F-3E49-BE1B-EB89-59C51E421A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669F98F-3E49-BE1B-EB89-59C51E421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88E55E7C-D894-D11D-1986-E25B7F0E43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697093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88E55E7C-D894-D11D-1986-E25B7F0E43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697093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BD3115E9-7528-7AA4-23D2-7B08EE21DA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7ADCB26-0EDD-BF88-A505-DE3929B5F23A}"/>
                  </a:ext>
                </a:extLst>
              </p:cNvPr>
              <p:cNvSpPr txBox="1"/>
              <p:nvPr/>
            </p:nvSpPr>
            <p:spPr>
              <a:xfrm>
                <a:off x="6328086" y="3146076"/>
                <a:ext cx="26508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7ADCB26-0EDD-BF88-A505-DE3929B5F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3146076"/>
                <a:ext cx="265085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195106A-74BC-C061-EB6E-D7F6BF7663DD}"/>
                  </a:ext>
                </a:extLst>
              </p:cNvPr>
              <p:cNvSpPr txBox="1"/>
              <p:nvPr/>
            </p:nvSpPr>
            <p:spPr>
              <a:xfrm>
                <a:off x="9062390" y="3146076"/>
                <a:ext cx="24271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195106A-74BC-C061-EB6E-D7F6BF766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90" y="3146076"/>
                <a:ext cx="2427139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05481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6B9F6-9056-1C7E-CECA-27BA54119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A08153-85EC-2AE6-08D9-034AE336B2B0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A08153-85EC-2AE6-08D9-034AE336B2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8A4B59-47D2-D2D7-B24E-321E7A568DD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8A4B59-47D2-D2D7-B24E-321E7A568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12E02E4-0FCB-330C-D8A0-43840645D5D9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12E02E4-0FCB-330C-D8A0-43840645D5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0634BE-9207-B542-D8DE-3351D7206F84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0634BE-9207-B542-D8DE-3351D7206F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5EFE431-21F2-26B0-15FF-E71FF25FDC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5EFE431-21F2-26B0-15FF-E71FF25FD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2A8F469-F7D2-E5E1-C006-D3A1611D41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984952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2A8F469-F7D2-E5E1-C006-D3A1611D41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984952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1B5ABC0-895D-58FF-E25D-B0F1D0DEC3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DCAD8BF-645A-B7B0-B11E-6A85AC809572}"/>
                  </a:ext>
                </a:extLst>
              </p:cNvPr>
              <p:cNvSpPr txBox="1"/>
              <p:nvPr/>
            </p:nvSpPr>
            <p:spPr>
              <a:xfrm>
                <a:off x="5732738" y="3143915"/>
                <a:ext cx="26494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DCAD8BF-645A-B7B0-B11E-6A85AC809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738" y="3143915"/>
                <a:ext cx="264944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7D734C-25B0-C86D-5599-18CBF1790BB2}"/>
                  </a:ext>
                </a:extLst>
              </p:cNvPr>
              <p:cNvSpPr txBox="1"/>
              <p:nvPr/>
            </p:nvSpPr>
            <p:spPr>
              <a:xfrm>
                <a:off x="8585885" y="3143916"/>
                <a:ext cx="3606115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△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3200" b="0" i="1" dirty="0">
                  <a:latin typeface="Cambria Math" panose="02040503050406030204" pitchFamily="18" charset="0"/>
                </a:endParaRPr>
              </a:p>
              <a:p>
                <a:r>
                  <a:rPr lang="en-CA" sz="3200" b="0" dirty="0"/>
                  <a:t>              </a:t>
                </a:r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endParaRPr lang="en-CA" sz="3200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7D734C-25B0-C86D-5599-18CBF1790B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885" y="3143916"/>
                <a:ext cx="3606115" cy="9848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2348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045F9-ED1B-C68D-9E9D-B4FF25A31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0B72-F8C5-0DDE-C4B7-3B4CC272D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2E10708-26C6-2279-A222-AA44F22E6DD5}"/>
                  </a:ext>
                </a:extLst>
              </p:cNvPr>
              <p:cNvSpPr txBox="1"/>
              <p:nvPr/>
            </p:nvSpPr>
            <p:spPr>
              <a:xfrm>
                <a:off x="838200" y="1398300"/>
                <a:ext cx="6097022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3400" dirty="0">
                    <a:cs typeface="Segoe UI Semibold" panose="020B0702040204020203" pitchFamily="34" charset="0"/>
                  </a:rPr>
                  <a:t>At scale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=0.5</m:t>
                    </m:r>
                  </m:oMath>
                </a14:m>
                <a:r>
                  <a:rPr lang="en-CA" sz="3400" dirty="0"/>
                  <a:t>: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2E10708-26C6-2279-A222-AA44F22E6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98300"/>
                <a:ext cx="6097022" cy="615553"/>
              </a:xfrm>
              <a:prstGeom prst="rect">
                <a:avLst/>
              </a:prstGeom>
              <a:blipFill>
                <a:blip r:embed="rId2"/>
                <a:stretch>
                  <a:fillRect l="-2800" t="-12871" b="-3564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27E463-DE70-59DE-B375-3B9C34F8D10E}"/>
                  </a:ext>
                </a:extLst>
              </p:cNvPr>
              <p:cNvSpPr txBox="1"/>
              <p:nvPr/>
            </p:nvSpPr>
            <p:spPr>
              <a:xfrm>
                <a:off x="1641482" y="5817238"/>
                <a:ext cx="29377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3200" b="0" i="0" smtClean="0">
                          <a:latin typeface="Cambria Math" panose="02040503050406030204" pitchFamily="18" charset="0"/>
                        </a:rPr>
                        <m:t>dim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CA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CA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CA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27E463-DE70-59DE-B375-3B9C34F8D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482" y="5817238"/>
                <a:ext cx="2937791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399C6A-6961-E2E4-1F57-27A845DC5F5F}"/>
                  </a:ext>
                </a:extLst>
              </p:cNvPr>
              <p:cNvSpPr txBox="1"/>
              <p:nvPr/>
            </p:nvSpPr>
            <p:spPr>
              <a:xfrm>
                <a:off x="7612726" y="5820863"/>
                <a:ext cx="293779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3200" smtClean="0">
                          <a:latin typeface="Cambria Math" panose="02040503050406030204" pitchFamily="18" charset="0"/>
                        </a:rPr>
                        <m:t>dim</m:t>
                      </m:r>
                      <m:r>
                        <a:rPr lang="en-CA" sz="3200" i="1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CA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32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CA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CA" sz="32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399C6A-6961-E2E4-1F57-27A845DC5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726" y="5820863"/>
                <a:ext cx="293779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976B783A-9062-E0AC-3DB9-CAD8F3A73D9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3356" b="20390"/>
          <a:stretch>
            <a:fillRect/>
          </a:stretch>
        </p:blipFill>
        <p:spPr>
          <a:xfrm>
            <a:off x="0" y="1983075"/>
            <a:ext cx="12192000" cy="385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706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B3CDA-7EF1-C486-F89F-D69A34EA9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6B3E87-F640-BDC0-91CD-6EA9EB8E38A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6B3E87-F640-BDC0-91CD-6EA9EB8E3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9A0CEA-0922-E554-2BF1-33CF6F77C3A3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9A0CEA-0922-E554-2BF1-33CF6F77C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6B2EA57-9673-91CB-CFBD-0A0B1FA82C86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6B2EA57-9673-91CB-CFBD-0A0B1FA82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C103BD-61D3-D0FA-BE29-29EED8AB5031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C103BD-61D3-D0FA-BE29-29EED8AB5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339660C-8C7D-19DD-AE6B-5F53E8779F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𝒙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339660C-8C7D-19DD-AE6B-5F53E8779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ED9A505-8F81-3C67-9F2B-A51177C56D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4809621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ED9A505-8F81-3C67-9F2B-A51177C56D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4809621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9E2DC811-F4A3-599E-7488-EB75C061D4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E18EE1C-7015-B423-A4BE-3AE210511E6D}"/>
                  </a:ext>
                </a:extLst>
              </p:cNvPr>
              <p:cNvSpPr txBox="1"/>
              <p:nvPr/>
            </p:nvSpPr>
            <p:spPr>
              <a:xfrm>
                <a:off x="5732738" y="3143915"/>
                <a:ext cx="26494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E18EE1C-7015-B423-A4BE-3AE210511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738" y="3143915"/>
                <a:ext cx="264944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D2EF0D7-6DC2-B837-16FD-5EEBAD0EB213}"/>
                  </a:ext>
                </a:extLst>
              </p:cNvPr>
              <p:cNvSpPr txBox="1"/>
              <p:nvPr/>
            </p:nvSpPr>
            <p:spPr>
              <a:xfrm>
                <a:off x="8585885" y="3143916"/>
                <a:ext cx="3606115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△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3200" b="0" i="1" dirty="0">
                  <a:latin typeface="Cambria Math" panose="02040503050406030204" pitchFamily="18" charset="0"/>
                </a:endParaRPr>
              </a:p>
              <a:p>
                <a:r>
                  <a:rPr lang="en-CA" sz="3200" b="0" dirty="0"/>
                  <a:t>              </a:t>
                </a:r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endParaRPr lang="en-CA" sz="3200" i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D2EF0D7-6DC2-B837-16FD-5EEBAD0EB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885" y="3143916"/>
                <a:ext cx="3606115" cy="9848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6687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EF982-427C-0373-4A48-3FC64E83D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59B820-618C-6102-BD22-4861389B36CE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59B820-618C-6102-BD22-4861389B3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3D1382-5AAC-73F5-0DF4-F806818A560C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3D1382-5AAC-73F5-0DF4-F806818A5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E664A7-15EC-351A-4CC3-E5115A79310B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E664A7-15EC-351A-4CC3-E5115A793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A6CB32-BF04-549A-E934-51D67797D129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A6CB32-BF04-549A-E934-51D67797D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C810B19-D9BA-F4D3-14C3-A43F1CB34E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𝒙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C810B19-D9BA-F4D3-14C3-A43F1CB34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786DAA0-54A6-A457-C945-05E2DE3CD9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827828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786DAA0-54A6-A457-C945-05E2DE3CD9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827828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4927A97-74C2-FE8C-627E-6A72603CD1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894B61-6F87-2657-D34D-2A5173058A3B}"/>
                  </a:ext>
                </a:extLst>
              </p:cNvPr>
              <p:cNvSpPr txBox="1"/>
              <p:nvPr/>
            </p:nvSpPr>
            <p:spPr>
              <a:xfrm>
                <a:off x="5732738" y="3143915"/>
                <a:ext cx="26494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894B61-6F87-2657-D34D-2A5173058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738" y="3143915"/>
                <a:ext cx="2649443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F47076-789C-BB55-2155-95731F19EC55}"/>
                  </a:ext>
                </a:extLst>
              </p:cNvPr>
              <p:cNvSpPr txBox="1"/>
              <p:nvPr/>
            </p:nvSpPr>
            <p:spPr>
              <a:xfrm>
                <a:off x="8585885" y="3143916"/>
                <a:ext cx="3606115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△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3200" b="0" i="1" dirty="0">
                  <a:latin typeface="Cambria Math" panose="02040503050406030204" pitchFamily="18" charset="0"/>
                </a:endParaRPr>
              </a:p>
              <a:p>
                <a:r>
                  <a:rPr lang="en-CA" sz="3200" b="0" dirty="0"/>
                  <a:t>              </a:t>
                </a:r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endParaRPr lang="en-CA" sz="3200" i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F47076-789C-BB55-2155-95731F19E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885" y="3143916"/>
                <a:ext cx="3606115" cy="9848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66075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15EC5-3A4F-21E6-0D6E-0EC6276F0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DAF483-E1AC-FBAA-61CA-B02D8AA50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530BE4-A219-693F-1053-CF8714B9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3B34A-CFB6-C591-2747-C6D646D5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1E6869-28D1-21DB-CB2F-26B1C2F93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DF58751-BBD3-DCFC-C101-2B86B0415A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DF58751-BBD3-DCFC-C101-2B86B0415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C8427A22-69E0-8EA1-9284-88B99EA049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9540467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C8427A22-69E0-8EA1-9284-88B99EA049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9540467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DE331109-134B-B89F-9B66-E7E0C3FC46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470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03C3A-0F05-6B95-7544-F17D18887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16A948-42B7-1BFE-B1FC-D266F44593E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16A948-42B7-1BFE-B1FC-D266F44593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C686607-5C35-2698-85B7-82FACA2ADB01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C686607-5C35-2698-85B7-82FACA2AD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E29545F-1926-DDE5-BA68-3BD7E0D4BD3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E29545F-1926-DDE5-BA68-3BD7E0D4BD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9DA045-C5B5-2A91-4FB1-31B7A4DE04EC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9DA045-C5B5-2A91-4FB1-31B7A4DE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E90ED38-DB3B-8471-E643-7286DDFD92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𝒙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E90ED38-DB3B-8471-E643-7286DDFD9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183D91C-DB26-0A80-1931-94FE8930C84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662825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183D91C-DB26-0A80-1931-94FE8930C84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662825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A7D143D1-6D82-3542-E7AF-E4B118C152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469F25A-AD1B-900F-FE61-0C4247190997}"/>
                  </a:ext>
                </a:extLst>
              </p:cNvPr>
              <p:cNvSpPr txBox="1"/>
              <p:nvPr/>
            </p:nvSpPr>
            <p:spPr>
              <a:xfrm>
                <a:off x="5546869" y="3143915"/>
                <a:ext cx="261821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469F25A-AD1B-900F-FE61-0C42471909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869" y="3143915"/>
                <a:ext cx="261821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DD9D29-3B17-CAF2-8D5C-25CCEAFFB720}"/>
                  </a:ext>
                </a:extLst>
              </p:cNvPr>
              <p:cNvSpPr txBox="1"/>
              <p:nvPr/>
            </p:nvSpPr>
            <p:spPr>
              <a:xfrm>
                <a:off x="8495066" y="3143915"/>
                <a:ext cx="3598101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△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3200" b="0" i="1" dirty="0">
                  <a:latin typeface="Cambria Math" panose="02040503050406030204" pitchFamily="18" charset="0"/>
                </a:endParaRPr>
              </a:p>
              <a:p>
                <a:r>
                  <a:rPr lang="en-CA" sz="3200" b="0" dirty="0"/>
                  <a:t>              </a:t>
                </a:r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endParaRPr lang="en-CA" sz="3200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DD9D29-3B17-CAF2-8D5C-25CCEAFFB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066" y="3143915"/>
                <a:ext cx="3598101" cy="9848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3672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417CC-40B8-99C2-FDA8-09007A0F5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D0AE8D-AE43-D664-EB72-2EFDD60E99D8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D0AE8D-AE43-D664-EB72-2EFDD60E9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C27808-99CB-963A-D0B9-7F18C002302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C27808-99CB-963A-D0B9-7F18C0023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EFFD37-951B-6DC2-6AD1-05BE8459E20F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EFFD37-951B-6DC2-6AD1-05BE8459E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BE34FFD-A4DD-F28C-51AD-ABFE3513A2D5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BE34FFD-A4DD-F28C-51AD-ABFE3513A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9953423-0730-6D46-7CD2-770D7526AB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𝒙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9953423-0730-6D46-7CD2-770D7526A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AD6CC8B-D7B3-F244-22D0-5BF55722AB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061254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AD6CC8B-D7B3-F244-22D0-5BF55722AB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061254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66ADDFAB-5D1B-5C67-C054-05B9331811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9415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5755766-017F-B84A-858F-933660C85B8E}"/>
                  </a:ext>
                </a:extLst>
              </p:cNvPr>
              <p:cNvSpPr txBox="1"/>
              <p:nvPr/>
            </p:nvSpPr>
            <p:spPr>
              <a:xfrm>
                <a:off x="5546869" y="3143915"/>
                <a:ext cx="261821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5755766-017F-B84A-858F-933660C85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869" y="3143915"/>
                <a:ext cx="261821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773BD4C-E462-9D7A-77F7-7A69482B9225}"/>
                  </a:ext>
                </a:extLst>
              </p:cNvPr>
              <p:cNvSpPr txBox="1"/>
              <p:nvPr/>
            </p:nvSpPr>
            <p:spPr>
              <a:xfrm>
                <a:off x="8495066" y="3143915"/>
                <a:ext cx="3598101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△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3200" b="0" i="1" dirty="0">
                  <a:latin typeface="Cambria Math" panose="02040503050406030204" pitchFamily="18" charset="0"/>
                </a:endParaRPr>
              </a:p>
              <a:p>
                <a:r>
                  <a:rPr lang="en-CA" sz="3200" b="0" dirty="0"/>
                  <a:t>              </a:t>
                </a:r>
                <a14:m>
                  <m:oMath xmlns:m="http://schemas.openxmlformats.org/officeDocument/2006/math">
                    <m:r>
                      <a:rPr lang="en-CA" sz="3200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endParaRPr lang="en-CA" sz="3200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773BD4C-E462-9D7A-77F7-7A69482B9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066" y="3143915"/>
                <a:ext cx="3598101" cy="9848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57845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41F27-6323-5EC0-42FF-ABD0C3716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CB55C6-A904-8A09-577B-BB766D91B77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CB55C6-A904-8A09-577B-BB766D91B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D9F0C1-AD8F-B5E2-3724-C3850C99D2A0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D9F0C1-AD8F-B5E2-3724-C3850C99D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DE10E4-A088-0B30-130B-687A67A6638C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DE10E4-A088-0B30-130B-687A67A66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31B1B1-AAA1-CC89-8EF3-B159CA5FFB06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31B1B1-AAA1-CC89-8EF3-B159CA5FF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4F48628-D5A1-3524-A81A-1F3118AB7A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4F48628-D5A1-3524-A81A-1F3118AB7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4327E1C4-2EA1-4870-0E4B-6E259EFFB3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039399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4327E1C4-2EA1-4870-0E4B-6E259EFFB3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039399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3D5D1B25-D59E-4D02-1380-515102097A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306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6613A-CA57-74E4-F9AF-83F85AEA2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3A2370-6E0E-4189-BE1C-65FCBF1A76B8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3A2370-6E0E-4189-BE1C-65FCBF1A76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F44675-2768-1AD1-289A-17A05B20BE50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F44675-2768-1AD1-289A-17A05B20B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611660-BB45-D7EB-8692-DAA3FBDF573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611660-BB45-D7EB-8692-DAA3FBDF5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F647D9B-F5D8-252F-280E-F8236A4EFCEB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F647D9B-F5D8-252F-280E-F8236A4EF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9AECB8E-EE15-C64F-EC93-5D3F0E76B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9AECB8E-EE15-C64F-EC93-5D3F0E76B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31FAE11-95EB-3A36-A69F-3A8F524D570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057607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31FAE11-95EB-3A36-A69F-3A8F524D570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057607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B1350181-948E-0F9F-F966-80D4B886C2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5B31ED4-6863-46BE-A637-63B679B75E0E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93075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5B31ED4-6863-46BE-A637-63B679B75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930756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D14010-BE2C-7A47-A32B-024FE9798C98}"/>
                  </a:ext>
                </a:extLst>
              </p:cNvPr>
              <p:cNvSpPr txBox="1"/>
              <p:nvPr/>
            </p:nvSpPr>
            <p:spPr>
              <a:xfrm>
                <a:off x="8923462" y="3143916"/>
                <a:ext cx="234981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D14010-BE2C-7A47-A32B-024FE9798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3462" y="3143916"/>
                <a:ext cx="234981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34585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D4CFC-B1BF-3CFD-2BD8-DA712CDDC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05438-ABCF-911B-9E5B-4C168E7E6332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05438-ABCF-911B-9E5B-4C168E7E6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311BC8-F508-026D-F5D3-085282EF4721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311BC8-F508-026D-F5D3-085282EF4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52ACD6E-EE88-0518-422C-BDEEA7E0F60D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52ACD6E-EE88-0518-422C-BDEEA7E0F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915978-A90A-6C9E-B830-5D3391EC8C70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915978-A90A-6C9E-B830-5D3391EC8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833689B-E7AA-CE62-0133-6EB8FBA0B9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833689B-E7AA-CE62-0133-6EB8FBA0B9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F2B5D63-2BDD-AFA0-1383-8ED125DBC8C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799881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F2B5D63-2BDD-AFA0-1383-8ED125DBC8C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799881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C9A0F1AE-F989-BB16-326A-D1644567E7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D3D5E1-B37D-91D5-406F-1943E1066F46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93075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D3D5E1-B37D-91D5-406F-1943E1066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930756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B7E6B71-1465-FF5D-795D-8B8B3191EACC}"/>
                  </a:ext>
                </a:extLst>
              </p:cNvPr>
              <p:cNvSpPr txBox="1"/>
              <p:nvPr/>
            </p:nvSpPr>
            <p:spPr>
              <a:xfrm>
                <a:off x="8923462" y="3143916"/>
                <a:ext cx="234981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B7E6B71-1465-FF5D-795D-8B8B3191E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3462" y="3143916"/>
                <a:ext cx="234981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31252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0A63D-E3EE-21BA-7E71-A739ABF9A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D61AC7-0C7D-2B3F-AC97-DFCE07092A0A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D61AC7-0C7D-2B3F-AC97-DFCE07092A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6B66786-4373-AEEC-E6CD-C0D03E7C9CA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6B66786-4373-AEEC-E6CD-C0D03E7C9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BA92BE-00DE-101A-713E-E5A5E733539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BA92BE-00DE-101A-713E-E5A5E73353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90A7FD2-662D-21C9-BECE-5FB1D73CA66D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90A7FD2-662D-21C9-BECE-5FB1D73CA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11D6B03-2C70-0B2D-7B45-17FDA95C2D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11D6B03-2C70-0B2D-7B45-17FDA95C2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1D0F6E6-02F7-E051-B693-5EBE17A8BCB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7092718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1D0F6E6-02F7-E051-B693-5EBE17A8BCB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7092718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E17441CA-CB97-5BF5-951E-7E942EA753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9854F3-DE52-181F-3FB8-FF7D629DF219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97461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𝒂𝒃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9854F3-DE52-181F-3FB8-FF7D629DF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97461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395EB1-6A34-2481-F8E7-61FA88EF04B7}"/>
                  </a:ext>
                </a:extLst>
              </p:cNvPr>
              <p:cNvSpPr txBox="1"/>
              <p:nvPr/>
            </p:nvSpPr>
            <p:spPr>
              <a:xfrm>
                <a:off x="8923462" y="3143916"/>
                <a:ext cx="234981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395EB1-6A34-2481-F8E7-61FA88EF0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3462" y="3143916"/>
                <a:ext cx="234981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6195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49DE7-017C-79F3-AA80-4EA9471B3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024C79-5282-1626-6E72-7F8634289700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024C79-5282-1626-6E72-7F8634289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AA58B4-0ACF-94E4-1C2F-2A035204FFFC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AA58B4-0ACF-94E4-1C2F-2A035204F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F7F8C79-F292-ACE1-4C8F-2A54B1F9C98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F7F8C79-F292-ACE1-4C8F-2A54B1F9C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514816-6254-BF27-BDEC-4DF88D4ABB14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514816-6254-BF27-BDEC-4DF88D4AB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2B8409-9F13-258F-4589-3E4EB2719D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2B8409-9F13-258F-4589-3E4EB2719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461C21A-BDFF-747D-EA7E-AF4BCF8F7F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8157192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0461C21A-BDFF-747D-EA7E-AF4BCF8F7F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8157192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7171CA59-945F-BC02-D10C-AAC6AF93BE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9C00559-4698-4651-6D80-D2860532A208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97063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𝒂𝒅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9C00559-4698-4651-6D80-D2860532A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97063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5758C0-97AB-4056-E8FB-0AF71FA3E035}"/>
                  </a:ext>
                </a:extLst>
              </p:cNvPr>
              <p:cNvSpPr txBox="1"/>
              <p:nvPr/>
            </p:nvSpPr>
            <p:spPr>
              <a:xfrm>
                <a:off x="8923462" y="3143916"/>
                <a:ext cx="288938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𝑎𝑏𝑑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5758C0-97AB-4056-E8FB-0AF71FA3E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3462" y="3143916"/>
                <a:ext cx="2889381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6021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235BF-B7FC-E913-1C0B-3EDA148B2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847CB-DD4D-95CB-232B-3676C3403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1EB5E1-876F-F5FB-60EC-D8233D1044D1}"/>
                  </a:ext>
                </a:extLst>
              </p:cNvPr>
              <p:cNvSpPr txBox="1"/>
              <p:nvPr/>
            </p:nvSpPr>
            <p:spPr>
              <a:xfrm>
                <a:off x="838200" y="1398300"/>
                <a:ext cx="6097022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3400" dirty="0">
                    <a:cs typeface="Segoe UI Semibold" panose="020B0702040204020203" pitchFamily="34" charset="0"/>
                  </a:rPr>
                  <a:t>At scale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=0.3</m:t>
                    </m:r>
                  </m:oMath>
                </a14:m>
                <a:r>
                  <a:rPr lang="en-CA" sz="3400" dirty="0"/>
                  <a:t>: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1EB5E1-876F-F5FB-60EC-D8233D104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98300"/>
                <a:ext cx="6097022" cy="615553"/>
              </a:xfrm>
              <a:prstGeom prst="rect">
                <a:avLst/>
              </a:prstGeom>
              <a:blipFill>
                <a:blip r:embed="rId3"/>
                <a:stretch>
                  <a:fillRect l="-2800" t="-12871" b="-3564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BD22805-0B5E-D402-39A7-CA12353D86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640" b="21700"/>
          <a:stretch>
            <a:fillRect/>
          </a:stretch>
        </p:blipFill>
        <p:spPr>
          <a:xfrm>
            <a:off x="0" y="1865621"/>
            <a:ext cx="12192000" cy="38171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B9EEFE6-FE60-503F-633D-2C2F62D05D0E}"/>
                  </a:ext>
                </a:extLst>
              </p:cNvPr>
              <p:cNvSpPr txBox="1"/>
              <p:nvPr/>
            </p:nvSpPr>
            <p:spPr>
              <a:xfrm>
                <a:off x="1641482" y="5817238"/>
                <a:ext cx="29377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3200" b="0" i="0" smtClean="0">
                          <a:latin typeface="Cambria Math" panose="02040503050406030204" pitchFamily="18" charset="0"/>
                        </a:rPr>
                        <m:t>dim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CA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CA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B9EEFE6-FE60-503F-633D-2C2F62D05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482" y="5817238"/>
                <a:ext cx="2937791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1C5CD55-40FB-1DC9-23A9-1BB9F42730F7}"/>
                  </a:ext>
                </a:extLst>
              </p:cNvPr>
              <p:cNvSpPr txBox="1"/>
              <p:nvPr/>
            </p:nvSpPr>
            <p:spPr>
              <a:xfrm>
                <a:off x="7612726" y="5820863"/>
                <a:ext cx="293779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3200" smtClean="0">
                          <a:latin typeface="Cambria Math" panose="02040503050406030204" pitchFamily="18" charset="0"/>
                        </a:rPr>
                        <m:t>dim</m:t>
                      </m:r>
                      <m:r>
                        <a:rPr lang="en-CA" sz="3200" i="1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CA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32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CA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CA" sz="32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1C5CD55-40FB-1DC9-23A9-1BB9F4273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726" y="5820863"/>
                <a:ext cx="2937792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34997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668F0-BB03-C89D-C4C2-07B4FE95E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3C4CD3-8D78-8D33-3397-0F6CBCECB73E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3C4CD3-8D78-8D33-3397-0F6CBCECB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B92121-295F-C561-10EB-2C9A0DA4DE0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B92121-295F-C561-10EB-2C9A0DA4D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D776A4-0E65-263A-DD5B-546686480BDE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D776A4-0E65-263A-DD5B-546686480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D0B208-AF25-8056-9AE8-881D86D1792F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D0B208-AF25-8056-9AE8-881D86D17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DF148FF-E8E4-243E-C504-06BCD8409E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DF148FF-E8E4-243E-C504-06BCD8409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1592F6B-4D07-9345-732E-692649AB8FC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5601593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1592F6B-4D07-9345-732E-692649AB8FC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5601593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22E364D0-71F3-2688-001E-7AE40B0DFC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00D286-981F-EA53-4CF0-358DD4B89E62}"/>
                  </a:ext>
                </a:extLst>
              </p:cNvPr>
              <p:cNvSpPr txBox="1"/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𝒃𝒅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00D286-981F-EA53-4CF0-358DD4B89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BC6D-9672-5877-2F23-680335D1877F}"/>
                  </a:ext>
                </a:extLst>
              </p:cNvPr>
              <p:cNvSpPr txBox="1"/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𝑎𝑏𝑑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BC6D-9672-5877-2F23-680335D18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322693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D390B-A7AA-E28A-0B40-11B1B9FE5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CD960B-6361-E094-59E5-5DEF58436DC1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CD960B-6361-E094-59E5-5DEF58436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0D3465-AEB3-69C7-A2F8-E406B6D3609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0D3465-AEB3-69C7-A2F8-E406B6D360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E68667-F63A-F06F-B6E0-51D8CC6ACEEC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E68667-F63A-F06F-B6E0-51D8CC6AC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20C1307-BC73-9AB9-0F8B-4AA02301DED0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20C1307-BC73-9AB9-0F8B-4AA02301D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46CB336-BA40-5029-BC33-9AC47520C5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𝒇𝒊𝒍𝒕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46CB336-BA40-5029-BC33-9AC47520C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62C76F1-32F4-7452-4FFC-61BFF98267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172839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62C76F1-32F4-7452-4FFC-61BFF98267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1728397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503A3C5E-F664-7809-A599-9E299BED12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DEFEC2-2F5E-1011-B07F-2ED4BD33E743}"/>
                  </a:ext>
                </a:extLst>
              </p:cNvPr>
              <p:cNvSpPr txBox="1"/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DEFEC2-2F5E-1011-B07F-2ED4BD33E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8F6708-3DD5-E7BD-F293-C89EAF0F7C3F}"/>
                  </a:ext>
                </a:extLst>
              </p:cNvPr>
              <p:cNvSpPr txBox="1"/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𝑎𝑏𝑑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8F6708-3DD5-E7BD-F293-C89EAF0F7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9353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A2E8F-0B5F-6E83-2DCB-3D1B088B4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0AF18A-1BEB-BC62-4D38-93E98437A9BC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0AF18A-1BEB-BC62-4D38-93E98437A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4E77D3-C7C7-1881-0F0F-164D1687572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4E77D3-C7C7-1881-0F0F-164D16875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407931-FC6F-2DF5-0BD0-BC0F3CD329AD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407931-FC6F-2DF5-0BD0-BC0F3CD32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B48831-095E-1AA1-E3AD-CAFE5881F725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B48831-095E-1AA1-E3AD-CAFE5881F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B741EF9-DF92-2989-3CFA-CA3219CD2A5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𝒇𝒊𝒍𝒕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B741EF9-DF92-2989-3CFA-CA3219CD2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C41CAF38-7D38-7BB7-ED85-9A4FC8901F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721829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C41CAF38-7D38-7BB7-ED85-9A4FC8901F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721829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FA9204AD-FA8E-315A-F2B7-F9A9BB5E44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45C453-C021-3FA1-00BB-0CBE0126939E}"/>
                  </a:ext>
                </a:extLst>
              </p:cNvPr>
              <p:cNvSpPr txBox="1"/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45C453-C021-3FA1-00BB-0CBE01269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B708E1-0D9C-DD37-EFB9-26ECF6BFF94C}"/>
                  </a:ext>
                </a:extLst>
              </p:cNvPr>
              <p:cNvSpPr txBox="1"/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𝑎𝑏𝑑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B708E1-0D9C-DD37-EFB9-26ECF6BFF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531382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26B28-AF0B-204C-E21D-AEF1AD118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452141-61AB-8DF8-4C05-29D2C811A59B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452141-61AB-8DF8-4C05-29D2C811A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34E296-3F9B-52BF-9B2B-2FECA4208BB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34E296-3F9B-52BF-9B2B-2FECA4208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8CD27D-9005-54D0-5636-7F9C5609CB07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8CD27D-9005-54D0-5636-7F9C5609C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CB7BC3-726A-719D-AB3E-2935D87DDE29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CB7BC3-726A-719D-AB3E-2935D87DD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A405324-69E3-4D42-642C-68B5E75C67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A405324-69E3-4D42-642C-68B5E75C6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8957367-C16A-3FF2-77D1-299A5A5EC8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167937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78957367-C16A-3FF2-77D1-299A5A5EC8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167937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7CDEFD03-2B24-6D9F-E345-3BDFC0B238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49FC2C-ED5E-8F42-F44C-7C65EE880AFF}"/>
                  </a:ext>
                </a:extLst>
              </p:cNvPr>
              <p:cNvSpPr txBox="1"/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49FC2C-ED5E-8F42-F44C-7C65EE880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D87793-CE4D-42C1-B06E-1A73196C3082}"/>
                  </a:ext>
                </a:extLst>
              </p:cNvPr>
              <p:cNvSpPr txBox="1"/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𝑎𝑏𝑑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D87793-CE4D-42C1-B06E-1A73196C3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87438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7DB59-FDE8-0BA9-B0B5-0ACD53010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8BD479-856D-FD03-5BC2-98B4FCC47721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8BD479-856D-FD03-5BC2-98B4FCC47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494FBC0-88B0-DE74-276D-A632FB5A2173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494FBC0-88B0-DE74-276D-A632FB5A21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A84426-A2F3-F94A-EE2C-311FE389672F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A84426-A2F3-F94A-EE2C-311FE3896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182C6F-5DBC-5974-69E2-DC4D1FDAEC00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182C6F-5DBC-5974-69E2-DC4D1FDAE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15A608-4B53-3531-9E92-584F57C7FC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15A608-4B53-3531-9E92-584F57C7F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487A091D-8802-E550-2B55-AB1FD3B42AA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294055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𝒃𝒅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𝒂𝒅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487A091D-8802-E550-2B55-AB1FD3B42AA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2940550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AABACCA8-5566-5CD8-D281-61FEC40DA7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8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1C8BC84-3B2B-ED31-5EA9-A8E0255A1416}"/>
                  </a:ext>
                </a:extLst>
              </p:cNvPr>
              <p:cNvSpPr txBox="1"/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1C8BC84-3B2B-ED31-5EA9-A8E0255A1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629" y="3143915"/>
                <a:ext cx="397224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66C81C-FFD6-2739-02D7-F8C4CE3731BE}"/>
                  </a:ext>
                </a:extLst>
              </p:cNvPr>
              <p:cNvSpPr txBox="1"/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𝑎𝑏𝑑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66C81C-FFD6-2739-02D7-F8C4CE373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8492" y="3143914"/>
                <a:ext cx="3514232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81497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800D7-D782-0A4B-3783-0EDCFACFE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6190911-F85E-03DB-3974-555C1C323D85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6190911-F85E-03DB-3974-555C1C323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3BEB63-9360-D9C4-9053-26082D87F707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3BEB63-9360-D9C4-9053-26082D87F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C69C48-2C35-62DD-C26D-C7A44948C2EE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C69C48-2C35-62DD-C26D-C7A44948C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8B1A44-0606-E7E5-2DD5-34B149813BD9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8B1A44-0606-E7E5-2DD5-34B149813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EC273C5-53B5-C02B-01F9-A682B7D915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EC273C5-53B5-C02B-01F9-A682B7D91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1A1A299-4E4F-6CBF-A085-2D07BD8E5E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446214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1A1A299-4E4F-6CBF-A085-2D07BD8E5E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446214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803A303-3F3B-E461-5919-26559E5AD8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531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6D4EB-E8CF-A7AE-3259-840804265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CB191E-9B12-3C68-8753-BBC5EF5AC535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CB191E-9B12-3C68-8753-BBC5EF5AC5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C996E8-F069-F7D7-42E2-291E38A5C233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C996E8-F069-F7D7-42E2-291E38A5C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0F2C4A-298A-C874-706A-90A592EB84AE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0F2C4A-298A-C874-706A-90A592EB8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41319C-ACE2-2919-C062-2A0C8DEF318B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41319C-ACE2-2919-C062-2A0C8DEF3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B573DDF-DAF3-4F8F-90A3-F7E248EBC0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B573DDF-DAF3-4F8F-90A3-F7E248EBC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4FA90B8F-8C29-7106-7724-7C87BA8A537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325494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4FA90B8F-8C29-7106-7724-7C87BA8A537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3254941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397DA8F-F31B-E32D-4314-67BC6AE5CF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8520FF0-314E-6644-132C-311A39C349FA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8145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8520FF0-314E-6644-132C-311A39C34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814506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94E175-25D8-EAF0-C113-7FF05FFFDA50}"/>
                  </a:ext>
                </a:extLst>
              </p:cNvPr>
              <p:cNvSpPr txBox="1"/>
              <p:nvPr/>
            </p:nvSpPr>
            <p:spPr>
              <a:xfrm>
                <a:off x="8942864" y="3144958"/>
                <a:ext cx="230973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94E175-25D8-EAF0-C113-7FF05FFFD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864" y="3144958"/>
                <a:ext cx="2309735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30675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20A32-9164-E32B-3BC2-359DBA9D5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5992AC-AD34-D6F3-CCAF-FE1DAB3CD6AC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5992AC-AD34-D6F3-CCAF-FE1DAB3CD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9E3DE90-6394-39DA-888D-ED79CB28E697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9E3DE90-6394-39DA-888D-ED79CB28E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5D8311-8AEE-EDE9-FE5C-959CC94FF6F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5D8311-8AEE-EDE9-FE5C-959CC94FF6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8971FF7-8C00-A18D-BE75-0C948F16BD76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8971FF7-8C00-A18D-BE75-0C948F16BD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4CFE899-6058-B83D-F4A7-0D40489F23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4CFE899-6058-B83D-F4A7-0D40489F2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D9C3686-78D0-4F27-DAFF-B61CA6FC59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6636978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D9C3686-78D0-4F27-DAFF-B61CA6FC59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6636978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71846A5-D4EE-B0BD-7490-7217406AE1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071326-2D53-A03C-AAA7-CD4F6A040AE2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8463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𝒃𝒄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071326-2D53-A03C-AAA7-CD4F6A040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84637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07813-6F16-14D3-5143-671BB7FE96F4}"/>
                  </a:ext>
                </a:extLst>
              </p:cNvPr>
              <p:cNvSpPr txBox="1"/>
              <p:nvPr/>
            </p:nvSpPr>
            <p:spPr>
              <a:xfrm>
                <a:off x="8942864" y="3144958"/>
                <a:ext cx="230973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07813-6F16-14D3-5143-671BB7FE9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864" y="3144958"/>
                <a:ext cx="2309735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5180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F868-B423-B838-81A6-5EC727B9D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3CD4575-8A52-4DA0-BF3E-42D1E4D583A6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3CD4575-8A52-4DA0-BF3E-42D1E4D583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4EAA28-9995-1340-42D8-2BD967B6850C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4EAA28-9995-1340-42D8-2BD967B685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CCBD84-0150-623C-04A9-B325C986E31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CCBD84-0150-623C-04A9-B325C986E3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F65433-AE34-02D3-BE82-05E2AFA3F3DC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F65433-AE34-02D3-BE82-05E2AFA3F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C7E263E-63D9-CB4D-FC77-65EC699D18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C7E263E-63D9-CB4D-FC77-65EC699D18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890B6B52-BA15-B985-266B-E15CC5908C2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511366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890B6B52-BA15-B985-266B-E15CC5908C2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5113663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1228955-A9B7-3A97-FF1A-F03C86FEB6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AA2039-9FCC-5EFB-9F0A-FA60CC8B4B22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85599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𝒃𝒅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AA2039-9FCC-5EFB-9F0A-FA60CC8B4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855992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EDC6616-D2D3-4E1B-9A1A-3DC4555FEB13}"/>
                  </a:ext>
                </a:extLst>
              </p:cNvPr>
              <p:cNvSpPr txBox="1"/>
              <p:nvPr/>
            </p:nvSpPr>
            <p:spPr>
              <a:xfrm>
                <a:off x="8942864" y="3144958"/>
                <a:ext cx="28485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EDC6616-D2D3-4E1B-9A1A-3DC4555FE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864" y="3144958"/>
                <a:ext cx="284853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524011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7FB16-5426-AFAC-FED0-8AA58EBC7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68ED9A5-585B-4F2A-F48F-BEE0EC6E6DC2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68ED9A5-585B-4F2A-F48F-BEE0EC6E6D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DFBA67-A30B-7273-1B61-65A06BEFD957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DFBA67-A30B-7273-1B61-65A06BEFD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14E211-AE9F-2B7A-E5DE-F5671810B649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14E211-AE9F-2B7A-E5DE-F5671810B6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E32780A-1EA3-02FC-C0AD-E22D7373964F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E32780A-1EA3-02FC-C0AD-E22D73739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757D956-C683-26C0-F9EF-8CB6B54894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757D956-C683-26C0-F9EF-8CB6B5489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E552C34-DE33-6250-C32B-23832F1E1B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3759046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E552C34-DE33-6250-C32B-23832F1E1B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3759046"/>
                  </p:ext>
                </p:extLst>
              </p:nvPr>
            </p:nvGraphicFramePr>
            <p:xfrm>
              <a:off x="6766211" y="154476"/>
              <a:ext cx="5316513" cy="216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2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42188" r="-201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42188" r="-101027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42188" r="-1375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F3A8203-A00D-D096-CB0E-3DAE3F2022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DC0F697-D7DC-CD4D-716D-A88501FE0A96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8463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𝒄𝒅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DC0F697-D7DC-CD4D-716D-A88501FE0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84637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FD695F-AE97-A5F9-D373-EE854CAC3C40}"/>
                  </a:ext>
                </a:extLst>
              </p:cNvPr>
              <p:cNvSpPr txBox="1"/>
              <p:nvPr/>
            </p:nvSpPr>
            <p:spPr>
              <a:xfrm>
                <a:off x="8942864" y="3144958"/>
                <a:ext cx="28493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𝑏𝑐𝑑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FD695F-AE97-A5F9-D373-EE854CAC3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864" y="3144958"/>
                <a:ext cx="2849306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808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BC49A-BF5E-17C4-6D51-C32F97F14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B4A69-A359-1AD4-E72F-4784D69C0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88F92E8-A2AE-C658-8C91-C3D1B5BB1171}"/>
                  </a:ext>
                </a:extLst>
              </p:cNvPr>
              <p:cNvSpPr txBox="1"/>
              <p:nvPr/>
            </p:nvSpPr>
            <p:spPr>
              <a:xfrm>
                <a:off x="838200" y="1398300"/>
                <a:ext cx="6097022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sz="3400" dirty="0">
                    <a:cs typeface="Segoe UI Semibold" panose="020B0702040204020203" pitchFamily="34" charset="0"/>
                  </a:rPr>
                  <a:t>At scale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=1.5</m:t>
                    </m:r>
                  </m:oMath>
                </a14:m>
                <a:r>
                  <a:rPr lang="en-CA" sz="3400" dirty="0"/>
                  <a:t>: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88F92E8-A2AE-C658-8C91-C3D1B5BB11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98300"/>
                <a:ext cx="6097022" cy="615553"/>
              </a:xfrm>
              <a:prstGeom prst="rect">
                <a:avLst/>
              </a:prstGeom>
              <a:blipFill>
                <a:blip r:embed="rId2"/>
                <a:stretch>
                  <a:fillRect l="-2800" t="-12871" b="-3564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AA128BB-901A-E242-A7CA-8E6213FAEA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640" b="21521"/>
          <a:stretch>
            <a:fillRect/>
          </a:stretch>
        </p:blipFill>
        <p:spPr>
          <a:xfrm>
            <a:off x="0" y="2004127"/>
            <a:ext cx="12192000" cy="38294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B15350-23D0-DE93-763A-57EE3BBF82B6}"/>
                  </a:ext>
                </a:extLst>
              </p:cNvPr>
              <p:cNvSpPr txBox="1"/>
              <p:nvPr/>
            </p:nvSpPr>
            <p:spPr>
              <a:xfrm>
                <a:off x="1641482" y="5817238"/>
                <a:ext cx="29377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3200" b="0" i="0" smtClean="0">
                          <a:latin typeface="Cambria Math" panose="02040503050406030204" pitchFamily="18" charset="0"/>
                        </a:rPr>
                        <m:t>dim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CA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CA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B15350-23D0-DE93-763A-57EE3BBF8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482" y="5817238"/>
                <a:ext cx="293779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838F51-EE12-3EBE-E5A6-D77E43FCF564}"/>
                  </a:ext>
                </a:extLst>
              </p:cNvPr>
              <p:cNvSpPr txBox="1"/>
              <p:nvPr/>
            </p:nvSpPr>
            <p:spPr>
              <a:xfrm>
                <a:off x="7612726" y="5820863"/>
                <a:ext cx="293779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3200" smtClean="0">
                          <a:latin typeface="Cambria Math" panose="02040503050406030204" pitchFamily="18" charset="0"/>
                        </a:rPr>
                        <m:t>dim</m:t>
                      </m:r>
                      <m:r>
                        <a:rPr lang="en-CA" sz="3200" i="1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CA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32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CA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CA" sz="32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838F51-EE12-3EBE-E5A6-D77E43FCF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726" y="5820863"/>
                <a:ext cx="2937792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10884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7989F-4CBC-5291-A7D8-EAAB19F05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702E86-2F3E-45E0-159F-5F9F839A8F30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702E86-2F3E-45E0-159F-5F9F839A8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1C4177-AB59-A9E0-A8E9-C36D4D5C2860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1C4177-AB59-A9E0-A8E9-C36D4D5C28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DD98CD0-EE64-E5F2-DF34-20E8AA44B1A0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DD98CD0-EE64-E5F2-DF34-20E8AA44B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4E818B-45E0-881E-60D9-D28D4EA2E437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4E818B-45E0-881E-60D9-D28D4EA2E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1587F57-4DA2-0108-9D7F-10F3FBA5B8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𝒇𝒊𝒍𝒕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1587F57-4DA2-0108-9D7F-10F3FBA5B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AE50623-70F0-C2AE-23E5-68D5A8E3D4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6968960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AE50623-70F0-C2AE-23E5-68D5A8E3D4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6968960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FEBBC9F-C1CD-8C3A-F081-230A4E05E6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DB124D-31FC-088F-8DDC-A0A1328116A2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8145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DB124D-31FC-088F-8DDC-A0A1328116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814506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42E0AC-1AC4-D84E-5595-33F0E1DD0EEE}"/>
                  </a:ext>
                </a:extLst>
              </p:cNvPr>
              <p:cNvSpPr txBox="1"/>
              <p:nvPr/>
            </p:nvSpPr>
            <p:spPr>
              <a:xfrm>
                <a:off x="8942864" y="3144958"/>
                <a:ext cx="28493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𝑏𝑐𝑑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42E0AC-1AC4-D84E-5595-33F0E1DD0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864" y="3144958"/>
                <a:ext cx="2849306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47366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7D064-79BB-7F4F-F44F-D5D002F63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00495F-C9D6-FC54-EF71-85829E3E83A3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00495F-C9D6-FC54-EF71-85829E3E8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D06A87-2C5A-581A-3B9B-8A9BAD0A30C3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D06A87-2C5A-581A-3B9B-8A9BAD0A3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08F61F9-1394-6535-6884-C7FE6C9E8079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08F61F9-1394-6535-6884-C7FE6C9E8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55ABB5-E973-2414-7EA5-A8636D8D89DC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55ABB5-E973-2414-7EA5-A8636D8D8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B1597BC-0E2D-5A19-7EB1-209D874391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B1597BC-0E2D-5A19-7EB1-209D87439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D2B38B8-DB35-BA1F-91A9-EA61DE6D86D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671161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D2B38B8-DB35-BA1F-91A9-EA61DE6D86D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671161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D8F1BA6-7AB0-5E3B-A8BB-22BD26ECF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E0DDAB0-F941-3076-0BF0-B4E3E8EDA82B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8145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E0DDAB0-F941-3076-0BF0-B4E3E8EDA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814506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3E1786-FB48-BBCE-94B1-06745C8AB8E1}"/>
                  </a:ext>
                </a:extLst>
              </p:cNvPr>
              <p:cNvSpPr txBox="1"/>
              <p:nvPr/>
            </p:nvSpPr>
            <p:spPr>
              <a:xfrm>
                <a:off x="8942864" y="3144958"/>
                <a:ext cx="28493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𝑏𝑐𝑑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3E1786-FB48-BBCE-94B1-06745C8AB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864" y="3144958"/>
                <a:ext cx="2849306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237870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C0251-5989-785B-E030-2EE53DF4A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E515C0-AB80-B4FF-7AD1-E4525485EBAC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E515C0-AB80-B4FF-7AD1-E4525485E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08EC65-838E-C217-3DEC-C6F855DEA6DB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08EC65-838E-C217-3DEC-C6F855DEA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DE1514D-F23A-2154-780E-8C5564E55BC2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DE1514D-F23A-2154-780E-8C5564E55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D6EBA7-A5D2-E2EA-F7B8-AAD6D7FB8999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FD6EBA7-A5D2-E2EA-F7B8-AAD6D7FB89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7D829B5-6696-053F-04AE-47A5A17ABC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7D829B5-6696-053F-04AE-47A5A17AB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C6B7946-8231-929D-0D44-E792EA6AD5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3351264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EC6B7946-8231-929D-0D44-E792EA6AD5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3351264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B56630B-74DD-FF7A-2D23-2024AA3D87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CFBD38-C718-C16F-4090-143CE8661590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8145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𝑏𝑐𝑑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CFBD38-C718-C16F-4090-143CE86615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814506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44FD26-64E5-D6EC-FE58-F7648CB715FF}"/>
                  </a:ext>
                </a:extLst>
              </p:cNvPr>
              <p:cNvSpPr txBox="1"/>
              <p:nvPr/>
            </p:nvSpPr>
            <p:spPr>
              <a:xfrm>
                <a:off x="8942864" y="3144958"/>
                <a:ext cx="28493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d>
                        <m:d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𝑏𝑐𝑑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44FD26-64E5-D6EC-FE58-F7648CB71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864" y="3144958"/>
                <a:ext cx="2849306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60993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97E18-0D6E-F0C5-C72D-E6718E598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2893B14-9DA9-1B8D-0C0E-9AA4736FDB84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2893B14-9DA9-1B8D-0C0E-9AA4736FD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E40EBC-B438-0B77-8FBD-E2CCFC050EF9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E40EBC-B438-0B77-8FBD-E2CCFC050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FCDED7-AA7A-4D83-6EF8-B5A511E33A26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FCDED7-AA7A-4D83-6EF8-B5A511E33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47908F-E5A8-5041-B668-A947BB982E06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47908F-E5A8-5041-B668-A947BB982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5A79F67-C75F-FB65-2EB1-8A725DE85BE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5A79F67-C75F-FB65-2EB1-8A725DE85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CE3C347-0D8A-6012-B1D1-E41EAEDC4CA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570594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CE3C347-0D8A-6012-B1D1-E41EAEDC4CA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570594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F79D55B0-0247-0479-6478-A0D2DF7514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7788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CF2DA-541F-8F30-8BB7-C27B187C8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A81ED0-1E3D-9572-4BC7-FE7EC04A9BE1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A81ED0-1E3D-9572-4BC7-FE7EC04A9B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70E663-8131-49E3-E01A-2191ADE02D80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70E663-8131-49E3-E01A-2191ADE02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FA3B90-E72A-9A53-CF93-0F30ACC1B3EC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FA3B90-E72A-9A53-CF93-0F30ACC1B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C12C69-4E1D-4BD0-0B2E-4EA0874B5EC5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C12C69-4E1D-4BD0-0B2E-4EA0874B5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171633B-8429-6E19-05D7-149EC6D1B1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171633B-8429-6E19-05D7-149EC6D1B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B8E070C-FFB1-49D9-90B0-4A45609894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0715221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B8E070C-FFB1-49D9-90B0-4A45609894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0715221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8208B61A-2AB9-F802-B171-EAFC957ACE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DB97D7-5DD5-2A83-B00C-E5AE1E8DBBE4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253902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DB97D7-5DD5-2A83-B00C-E5AE1E8DB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253902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A41247-5BCD-2F85-BE95-6FDEAB7AD4D7}"/>
                  </a:ext>
                </a:extLst>
              </p:cNvPr>
              <p:cNvSpPr txBox="1"/>
              <p:nvPr/>
            </p:nvSpPr>
            <p:spPr>
              <a:xfrm>
                <a:off x="8159458" y="3143915"/>
                <a:ext cx="3461845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△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CA" sz="3200" b="0" i="1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=∅   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A41247-5BCD-2F85-BE95-6FDEAB7AD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9458" y="3143915"/>
                <a:ext cx="3461845" cy="9848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450168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E5405-5F79-918F-8CAF-2D3D5EDB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BD7D18-1EE1-6AD6-FEE4-6AF9EC7A8EF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BD7D18-1EE1-6AD6-FEE4-6AF9EC7A8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6A1D57-5698-C336-5668-78FF4F1B587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6A1D57-5698-C336-5668-78FF4F1B5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B1BAA2-BCFB-E245-8610-77ED74841A31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B1BAA2-BCFB-E245-8610-77ED74841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44F65-C8A1-BD85-E9B0-6D973D058EA3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44F65-C8A1-BD85-E9B0-6D973D058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D96A614-EDD5-EB58-CFEC-0A66711B0A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𝒙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D96A614-EDD5-EB58-CFEC-0A66711B0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20C23B2-CAB4-9A6E-5A94-26E81B22DD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2693748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𝒂𝒄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𝒂𝒄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20C23B2-CAB4-9A6E-5A94-26E81B22DD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2693748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C4075D75-B507-8655-959C-4C912F5A3F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47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2D292A-C16E-0B7B-7EB1-33E0A655009C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253902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2D292A-C16E-0B7B-7EB1-33E0A6550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253902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4C0644-D46D-2090-2AC5-3A364B231298}"/>
                  </a:ext>
                </a:extLst>
              </p:cNvPr>
              <p:cNvSpPr txBox="1"/>
              <p:nvPr/>
            </p:nvSpPr>
            <p:spPr>
              <a:xfrm>
                <a:off x="8159458" y="3143915"/>
                <a:ext cx="3461845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CA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△</m:t>
                      </m:r>
                      <m:d>
                        <m:dPr>
                          <m:begChr m:val="{"/>
                          <m:endChr m:val="}"/>
                          <m:ctrlPr>
                            <a:rPr lang="en-C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CA" sz="3200" b="0" i="1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=∅   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4C0644-D46D-2090-2AC5-3A364B231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9458" y="3143915"/>
                <a:ext cx="3461845" cy="9848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810938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05DA6-D632-1B3E-6B32-729685842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B31F89-54F3-3143-51D0-FF062A436E74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B31F89-54F3-3143-51D0-FF062A436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775F83-68C3-A685-6B63-70D2BF7A35A5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775F83-68C3-A685-6B63-70D2BF7A3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801213-4F96-D3CC-2063-03486D76FF4E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801213-4F96-D3CC-2063-03486D76F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3669F31-91FD-188D-0539-C6A26D7B7A6C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3669F31-91FD-188D-0539-C6A26D7B7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7D69833-7E14-458C-F198-D9ED7D89C0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7D69833-7E14-458C-F198-D9ED7D89C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DDF25C4-2421-721D-089A-89BD8617F1A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998573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FDDF25C4-2421-721D-089A-89BD8617F1A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998573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57D94D9-915F-6513-303D-F5C08BEBDD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-113119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4369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A164F-B130-DF33-28AE-0A8C163B7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7BF4F9-06DA-3FFF-8FF4-6C1F54181E13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7BF4F9-06DA-3FFF-8FF4-6C1F54181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46057A7-6058-9C30-3499-4B889DCAD6E0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46057A7-6058-9C30-3499-4B889DCAD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816D22-8BB0-6E3C-7638-4CD664217CE5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816D22-8BB0-6E3C-7638-4CD664217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A4DA9A-1D7B-4311-E264-74D772362379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A4DA9A-1D7B-4311-E264-74D772362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120228E-5573-80AB-4B2A-3CE99C32CEE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120228E-5573-80AB-4B2A-3CE99C32C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17AC392-812A-94FA-8A26-82E2F80C410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9249562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917AC392-812A-94FA-8A26-82E2F80C410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9249562"/>
                  </p:ext>
                </p:extLst>
              </p:nvPr>
            </p:nvGraphicFramePr>
            <p:xfrm>
              <a:off x="6766211" y="154476"/>
              <a:ext cx="5316513" cy="25297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920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34177" r="-201718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34177" r="-101027" b="-3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34177" r="-1375" b="-37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3C1288E-6C1C-EB3E-11E6-9356A9AF51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70D469A-26D9-BFC4-0841-E1386B3FE371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83855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70D469A-26D9-BFC4-0841-E1386B3FE3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83855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7DB2E1-439F-8A00-AC7A-E142FCCF074F}"/>
                  </a:ext>
                </a:extLst>
              </p:cNvPr>
              <p:cNvSpPr txBox="1"/>
              <p:nvPr/>
            </p:nvSpPr>
            <p:spPr>
              <a:xfrm>
                <a:off x="9045810" y="3143914"/>
                <a:ext cx="28084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7DB2E1-439F-8A00-AC7A-E142FCCF0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810" y="3143914"/>
                <a:ext cx="2808461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03171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E278F-3DCA-0D3B-A155-A1B4982E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ECD824-8AD9-941F-0B19-59196B214F8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ECD824-8AD9-941F-0B19-59196B214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271FCD-94A0-6D3F-A548-4E983E5A0C78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271FCD-94A0-6D3F-A548-4E983E5A0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3FE64A-B964-9B99-7832-8E4789ECE85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3FE64A-B964-9B99-7832-8E4789ECE8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EB3693-1734-6F20-C3DC-16C23AA93EDA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EB3693-1734-6F20-C3DC-16C23AA93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247C067-78F3-A9A6-1DC7-D18F822AA1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else </a:t>
                </a:r>
                <a14:m>
                  <m:oMath xmlns:m="http://schemas.openxmlformats.org/officeDocument/2006/math"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𝒇𝒊𝒍𝒕</m:t>
                    </m:r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𝒊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𝒛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𝑲𝒆𝒚𝒔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𝒚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𝒌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𝒛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CA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CA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247C067-78F3-A9A6-1DC7-D18F822AA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CCFC336B-AEFD-F3B4-148E-1EC5362A45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81608906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𝒂𝒄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𝒂𝒄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𝒂𝒄𝒅</m:t>
                                </m:r>
                                <m:r>
                                  <a:rPr lang="en-CA" sz="24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CCFC336B-AEFD-F3B4-148E-1EC5362A45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81608906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28723" r="-201718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28723" r="-101027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28723" r="-1375" b="-31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BD3984B-7EB7-9474-09C1-20523D4362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-113119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D2666B8-9213-3225-1079-2BC951A612C1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83855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D2666B8-9213-3225-1079-2BC951A61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838551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76B569-85CB-0E20-8EEF-7087DF838D81}"/>
                  </a:ext>
                </a:extLst>
              </p:cNvPr>
              <p:cNvSpPr txBox="1"/>
              <p:nvPr/>
            </p:nvSpPr>
            <p:spPr>
              <a:xfrm>
                <a:off x="9045810" y="3143914"/>
                <a:ext cx="28084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76B569-85CB-0E20-8EEF-7087DF838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810" y="3143914"/>
                <a:ext cx="2808461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28694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8A9CA-9464-2110-F315-A3553B4F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DB8BB5C-BB93-6FCC-4BB2-CBA7DBB45D50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DB8BB5C-BB93-6FCC-4BB2-CBA7DBB45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3954F04-491B-5292-3AF3-48387677D66A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3954F04-491B-5292-3AF3-48387677D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FC36AC-E035-DD4B-9315-E37EF0D7A1D7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FC36AC-E035-DD4B-9315-E37EF0D7A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4F2046-ED62-5F7A-7480-F83B864A3B19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4F2046-ED62-5F7A-7480-F83B864A3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C2F6E2A-020F-03B4-EB9E-3F59C5139D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b="1" dirty="0" err="1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)</a:t>
                </a:r>
                <a:endParaRPr lang="en-CA" sz="2200" b="1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C2F6E2A-020F-03B4-EB9E-3F59C5139D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057B77B-ADAD-073C-1985-45A9BEF06B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19227522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5057B77B-ADAD-073C-1985-45A9BEF06B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19227522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28723" r="-201718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28723" r="-101027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28723" r="-1375" b="-31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3B4C5481-2848-0E43-E137-E134B43D58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63" y="-10981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68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65773-CE74-62DD-FE35-5EC83A48B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40968-5031-F2AC-C12B-778334456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Vietoris—Rips persistence</a:t>
            </a:r>
            <a:endParaRPr lang="en-CA" b="1" dirty="0">
              <a:latin typeface="Segoe UI Bold" panose="020B0802040204020203" pitchFamily="34" charset="0"/>
              <a:cs typeface="Segoe UI Bold" panose="020B08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9469ED-445E-B7AE-F5B5-682FD8BE407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9216"/>
                <a:ext cx="10515600" cy="47777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Bold" panose="020B0802040204020203" pitchFamily="34" charset="0"/>
                  </a:rPr>
                  <a:t>Idea: </a:t>
                </a:r>
                <a:r>
                  <a:rPr lang="en-CA" sz="3400" dirty="0">
                    <a:cs typeface="Segoe UI Semibold" panose="020B0702040204020203" pitchFamily="34" charset="0"/>
                  </a:rPr>
                  <a:t>don’t need to fix a scale </a:t>
                </a:r>
              </a:p>
              <a:p>
                <a:pPr marL="0" indent="0">
                  <a:buNone/>
                </a:pPr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≤</m:t>
                    </m:r>
                    <m:r>
                      <a:rPr lang="en-CA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𝑠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, have an inclusion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𝑽</m:t>
                    </m:r>
                    <m:sSub>
                      <m:sSub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𝒓</m:t>
                        </m:r>
                      </m:sub>
                    </m:sSub>
                    <m:d>
                      <m:d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</m:e>
                    </m:d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↪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𝑽</m:t>
                    </m:r>
                    <m:sSub>
                      <m:sSub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𝒔</m:t>
                        </m:r>
                      </m:sub>
                    </m:sSub>
                    <m:d>
                      <m:dPr>
                        <m:ctrlP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</m:e>
                    </m:d>
                  </m:oMath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Induces a map between homology groups: </a:t>
                </a: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  <m:d>
                        <m:d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𝑽</m:t>
                          </m:r>
                          <m:sSub>
                            <m:sSubPr>
                              <m:ctrlP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𝒓</m:t>
                              </m:r>
                            </m:sub>
                          </m:sSub>
                          <m:d>
                            <m:dPr>
                              <m:ctrlP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𝑿</m:t>
                              </m:r>
                            </m:e>
                          </m:d>
                        </m:e>
                      </m:d>
                      <m:r>
                        <a:rPr lang="en-CA" sz="3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→</m:t>
                      </m:r>
                      <m:sSub>
                        <m:sSub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  <m:d>
                        <m:dPr>
                          <m:ctrlP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𝑽</m:t>
                          </m:r>
                          <m:sSub>
                            <m:sSubPr>
                              <m:ctrlP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CA" sz="3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𝒔</m:t>
                              </m:r>
                            </m:sub>
                          </m:sSub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(</m:t>
                          </m:r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𝑿</m:t>
                          </m:r>
                          <m:r>
                            <a:rPr lang="en-CA" sz="3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9469ED-445E-B7AE-F5B5-682FD8BE40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9216"/>
                <a:ext cx="10515600" cy="4777747"/>
              </a:xfrm>
              <a:blipFill>
                <a:blip r:embed="rId2"/>
                <a:stretch>
                  <a:fillRect l="-1623" t="-293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275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2D7D8-0425-B316-FB55-E2ACD0CCE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42BBBF9-8F5C-C280-1E4A-F4F74C21A0CF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42BBBF9-8F5C-C280-1E4A-F4F74C21A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BD23BE-62BD-D841-B109-685EC1476671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BD23BE-62BD-D841-B109-685EC1476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C5FE81-9284-2736-0085-A49C2542E768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C5FE81-9284-2736-0085-A49C2542E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243DF6-5C23-710D-2E6C-B4BDFE873C2D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243DF6-5C23-710D-2E6C-B4BDFE873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2CC8426-429C-E19A-1C5B-C83379C774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for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𝒚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if </a:t>
                </a:r>
                <a14:m>
                  <m:oMath xmlns:m="http://schemas.openxmlformats.org/officeDocument/2006/math"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𝒑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𝒙</m:t>
                        </m:r>
                      </m:e>
                    </m:d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𝒙</m:t>
                    </m:r>
                    <m:r>
                      <m:rPr>
                        <m:lit/>
                      </m:rPr>
                      <a:rPr lang="en-CA" sz="2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b="1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compute infinite pairs</a:t>
                </a:r>
                <a:endParaRPr lang="en-US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2CC8426-429C-E19A-1C5B-C83379C77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15A3B3F-B981-2153-CA58-B2121C58EB6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0115641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15A3B3F-B981-2153-CA58-B2121C58EB6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0115641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28723" r="-201718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28723" r="-101027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28723" r="-1375" b="-31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765A23EA-7DB2-1165-2157-4C55676A36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63" y="-109811"/>
            <a:ext cx="5318400" cy="299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D92546-D288-0159-2E60-A018715A716A}"/>
                  </a:ext>
                </a:extLst>
              </p:cNvPr>
              <p:cNvSpPr txBox="1"/>
              <p:nvPr/>
            </p:nvSpPr>
            <p:spPr>
              <a:xfrm>
                <a:off x="4863579" y="3143915"/>
                <a:ext cx="378648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)={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C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D92546-D288-0159-2E60-A018715A7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79" y="3143915"/>
                <a:ext cx="3786486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8DC4A2A-B0F7-A1D9-07F6-E4DD70539015}"/>
                  </a:ext>
                </a:extLst>
              </p:cNvPr>
              <p:cNvSpPr txBox="1"/>
              <p:nvPr/>
            </p:nvSpPr>
            <p:spPr>
              <a:xfrm>
                <a:off x="8977967" y="3143915"/>
                <a:ext cx="231775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𝜕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𝑎𝑐𝑑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)=∅</m:t>
                      </m:r>
                    </m:oMath>
                  </m:oMathPara>
                </a14:m>
                <a:endParaRPr lang="en-CA" sz="3200" b="0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8DC4A2A-B0F7-A1D9-07F6-E4DD70539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7967" y="3143915"/>
                <a:ext cx="231775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1075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C42D9-49FB-E722-94AC-D6F460C66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B4A700A-B6A7-3AC6-9DAB-319293442A0C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B4A700A-B6A7-3AC6-9DAB-319293442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1D7EC7-9988-147E-2CDE-783FBFBA1686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1D7EC7-9988-147E-2CDE-783FBFBA1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73748A-AF26-789E-AC50-341F92C53F02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73748A-AF26-789E-AC50-341F92C53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67E896-A945-4F35-4CAA-AA1F31B29D14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67E896-A945-4F35-4CAA-AA1F31B29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3EEBE7F-01E5-48D3-6B48-FD2C72864A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cs typeface="Segoe UI Semibold" panose="020B0702040204020203" pitchFamily="34" charset="0"/>
                  </a:rPr>
                  <a:t>compute infinite pairs</a:t>
                </a:r>
                <a:endParaRPr lang="en-US" sz="2200" b="1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3EEBE7F-01E5-48D3-6B48-FD2C72864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F0C6446-95C0-AF3B-54E5-9E6AFFA7AA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9127784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DF0C6446-95C0-AF3B-54E5-9E6AFFA7AA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9127784"/>
                  </p:ext>
                </p:extLst>
              </p:nvPr>
            </p:nvGraphicFramePr>
            <p:xfrm>
              <a:off x="6766211" y="154476"/>
              <a:ext cx="5316513" cy="28955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38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28723" r="-201718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28723" r="-101027" b="-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28723" r="-1375" b="-31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42258D0-BF7E-2734-30D8-71ED6B6B6A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63" y="-10981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1230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21F92-F8F8-D3B2-4A5C-BD1EF0A9B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AE2237-B225-BF0B-94A6-93A58175D0C0}"/>
                  </a:ext>
                </a:extLst>
              </p:cNvPr>
              <p:cNvSpPr txBox="1"/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AE2237-B225-BF0B-94A6-93A58175D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606" y="1382681"/>
                <a:ext cx="241541" cy="369332"/>
              </a:xfrm>
              <a:prstGeom prst="rect">
                <a:avLst/>
              </a:prstGeom>
              <a:blipFill>
                <a:blip r:embed="rId2"/>
                <a:stretch>
                  <a:fillRect l="-20000" r="-12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F103E70-D40D-CAAE-3462-E0C007503C47}"/>
                  </a:ext>
                </a:extLst>
              </p:cNvPr>
              <p:cNvSpPr txBox="1"/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F103E70-D40D-CAAE-3462-E0C007503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57" y="2238646"/>
                <a:ext cx="235962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9F823E-8781-4C83-5DD2-4D859B812ACD}"/>
                  </a:ext>
                </a:extLst>
              </p:cNvPr>
              <p:cNvSpPr txBox="1"/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9F823E-8781-4C83-5DD2-4D859B812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86" y="981833"/>
                <a:ext cx="213328" cy="369332"/>
              </a:xfrm>
              <a:prstGeom prst="rect">
                <a:avLst/>
              </a:prstGeom>
              <a:blipFill>
                <a:blip r:embed="rId4"/>
                <a:stretch>
                  <a:fillRect l="-20000" r="-171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89101D3-4D37-FCC9-7F48-2FE86782020F}"/>
                  </a:ext>
                </a:extLst>
              </p:cNvPr>
              <p:cNvSpPr txBox="1"/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89101D3-4D37-FCC9-7F48-2FE867820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560" y="72078"/>
                <a:ext cx="250197" cy="369332"/>
              </a:xfrm>
              <a:prstGeom prst="rect">
                <a:avLst/>
              </a:prstGeom>
              <a:blipFill>
                <a:blip r:embed="rId5"/>
                <a:stretch>
                  <a:fillRect l="-31707" r="-26829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3204C01-9435-AE3A-7292-554BA336FD9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=0:</m:t>
                    </m:r>
                    <m:r>
                      <a:rPr lang="en-CA" sz="220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filtration_enumerator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(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solidFill>
                      <a:schemeClr val="tx1"/>
                    </a:solidFill>
                    <a:cs typeface="Segoe UI Semibold" panose="020B0702040204020203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b="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store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𝑓𝑖𝑙𝑡</m:t>
                    </m:r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</a:t>
                </a:r>
                <a:r>
                  <a:rPr lang="en-CA" sz="2200" b="1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solidFill>
                    <a:schemeClr val="bg1">
                      <a:lumMod val="65000"/>
                    </a:schemeClr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solidFill>
                      <a:schemeClr val="bg1">
                        <a:lumMod val="65000"/>
                      </a:schemeClr>
                    </a:solidFill>
                    <a:cs typeface="Segoe UI Semibold" panose="020B0702040204020203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b="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b="0" i="1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solidFill>
                    <a:schemeClr val="tx1"/>
                  </a:solidFill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b="1" dirty="0">
                    <a:cs typeface="Segoe UI Semibold" panose="020B0702040204020203" pitchFamily="34" charset="0"/>
                  </a:rPr>
                  <a:t>compute infinite pairs</a:t>
                </a:r>
                <a:endParaRPr lang="en-US" sz="2200" b="1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CA" sz="2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3204C01-9435-AE3A-7292-554BA336F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6" y="72078"/>
                <a:ext cx="6432138" cy="5619423"/>
              </a:xfrm>
              <a:prstGeom prst="rect">
                <a:avLst/>
              </a:prstGeom>
              <a:blipFill>
                <a:blip r:embed="rId6"/>
                <a:stretch>
                  <a:fillRect l="-1232" t="-1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A02743E-629B-93A0-6D39-2FDCD9D7F8F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8147926"/>
                  </p:ext>
                </p:extLst>
              </p:nvPr>
            </p:nvGraphicFramePr>
            <p:xfrm>
              <a:off x="6766211" y="154476"/>
              <a:ext cx="5316513" cy="32612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CA" sz="2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15482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→{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→∅</m:t>
                                </m:r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𝑎𝑏𝑑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𝑎𝑑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𝑏𝑐𝑑</m:t>
                                </m:r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CA" sz="240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𝑎𝑐</m:t>
                                    </m:r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𝑎𝑐𝑑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CA" sz="2400" b="0" i="1" smtClean="0">
                                        <a:latin typeface="Cambria Math" panose="02040503050406030204" pitchFamily="18" charset="0"/>
                                      </a:rPr>
                                      <m:t>,∞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CA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2A02743E-629B-93A0-6D39-2FDCD9D7F8F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8147926"/>
                  </p:ext>
                </p:extLst>
              </p:nvPr>
            </p:nvGraphicFramePr>
            <p:xfrm>
              <a:off x="6766211" y="154476"/>
              <a:ext cx="5316513" cy="32612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2171">
                      <a:extLst>
                        <a:ext uri="{9D8B030D-6E8A-4147-A177-3AD203B41FA5}">
                          <a16:colId xmlns:a16="http://schemas.microsoft.com/office/drawing/2014/main" val="1878050037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648875330"/>
                        </a:ext>
                      </a:extLst>
                    </a:gridCol>
                    <a:gridCol w="1772171">
                      <a:extLst>
                        <a:ext uri="{9D8B030D-6E8A-4147-A177-3AD203B41FA5}">
                          <a16:colId xmlns:a16="http://schemas.microsoft.com/office/drawing/2014/main" val="3495778974"/>
                        </a:ext>
                      </a:extLst>
                    </a:gridCol>
                  </a:tblGrid>
                  <a:tr h="60952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8000" r="-201718" b="-43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8000" r="-101027" b="-43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sz="2400" dirty="0"/>
                            <a:t>Pairs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4190384"/>
                      </a:ext>
                    </a:extLst>
                  </a:tr>
                  <a:tr h="2651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44" t="-24771" r="-201718" b="-4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24771" r="-101027" b="-4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687" t="-24771" r="-1375" b="-45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78524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7EADBA6-A12C-0C12-05F5-13F91A9466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63" y="-109811"/>
            <a:ext cx="5318400" cy="2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9571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777FB-688C-44BD-6243-6BC9EA85A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87828-2E99-93BC-44F8-41D478361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>
                <a:cs typeface="Segoe UI Bold" panose="020B0802040204020203" pitchFamily="34" charset="0"/>
              </a:rPr>
              <a:t>RedZeD</a:t>
            </a:r>
            <a:r>
              <a:rPr lang="en-CA" b="1" dirty="0">
                <a:cs typeface="Segoe UI Bold" panose="020B0802040204020203" pitchFamily="34" charset="0"/>
              </a:rPr>
              <a:t> algorithm (part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F0C4C-BE68-B413-8C56-8C69C1DDA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5"/>
            <a:ext cx="10515600" cy="5093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For simplicial complexes: </a:t>
            </a:r>
            <a:r>
              <a:rPr lang="en-CA" sz="3400" dirty="0">
                <a:cs typeface="Segoe UI Semibold" panose="020B0702040204020203" pitchFamily="34" charset="0"/>
              </a:rPr>
              <a:t>recovers “elementary inclusions” part of </a:t>
            </a:r>
          </a:p>
          <a:p>
            <a:pPr marL="0" indent="0"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Dey, Fan, Wang, </a:t>
            </a:r>
            <a:r>
              <a:rPr lang="en-CA" sz="3400" i="1" dirty="0">
                <a:cs typeface="Segoe UI Semibold" panose="020B0702040204020203" pitchFamily="34" charset="0"/>
              </a:rPr>
              <a:t>Computing topological persistence for simplicial maps</a:t>
            </a:r>
            <a:r>
              <a:rPr lang="en-CA" sz="3400" dirty="0">
                <a:cs typeface="Segoe UI Semibold" panose="020B0702040204020203" pitchFamily="34" charset="0"/>
              </a:rPr>
              <a:t>, 2014</a:t>
            </a:r>
          </a:p>
          <a:p>
            <a:pPr marL="0" indent="0">
              <a:buNone/>
            </a:pPr>
            <a:endParaRPr lang="en-CA" sz="3400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en-CA" sz="3400" dirty="0" err="1">
                <a:cs typeface="Segoe UI Semibold" panose="020B0702040204020203" pitchFamily="34" charset="0"/>
              </a:rPr>
              <a:t>RedZeD</a:t>
            </a:r>
            <a:r>
              <a:rPr lang="en-CA" sz="3400" dirty="0">
                <a:cs typeface="Segoe UI Semibold" panose="020B0702040204020203" pitchFamily="34" charset="0"/>
              </a:rPr>
              <a:t> can be seen as a new perspective/generalization of that part of their algorithm</a:t>
            </a: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31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319FB-CE8D-861A-F018-89F1C396D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E449A-8F9C-1B9C-4BE9-07FAF540C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>
                <a:cs typeface="Segoe UI Bold" panose="020B0802040204020203" pitchFamily="34" charset="0"/>
              </a:rPr>
              <a:t>RedZeD</a:t>
            </a:r>
            <a:r>
              <a:rPr lang="en-CA" b="1" dirty="0">
                <a:cs typeface="Segoe UI Bold" panose="020B0802040204020203" pitchFamily="34" charset="0"/>
              </a:rPr>
              <a:t> algorithm (part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055FC-8C84-D411-59B5-441DBA090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5"/>
            <a:ext cx="10515600" cy="5093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400" dirty="0">
                <a:cs typeface="Segoe UI Semibold" panose="020B0702040204020203" pitchFamily="34" charset="0"/>
              </a:rPr>
              <a:t>Can translate to a matrix algorithm using </a:t>
            </a:r>
            <a:r>
              <a:rPr lang="en-CA" sz="3400" b="1" dirty="0">
                <a:cs typeface="Segoe UI Semibold" panose="020B0702040204020203" pitchFamily="34" charset="0"/>
              </a:rPr>
              <a:t>compression, exhaustive reduction</a:t>
            </a:r>
            <a:r>
              <a:rPr lang="en-CA" sz="3400" dirty="0">
                <a:cs typeface="Segoe UI Semibold" panose="020B0702040204020203" pitchFamily="34" charset="0"/>
              </a:rPr>
              <a:t>, and </a:t>
            </a:r>
            <a:r>
              <a:rPr lang="en-CA" sz="3400" b="1" dirty="0">
                <a:cs typeface="Segoe UI Semibold" panose="020B0702040204020203" pitchFamily="34" charset="0"/>
              </a:rPr>
              <a:t>retrospective reduction</a:t>
            </a:r>
          </a:p>
          <a:p>
            <a:pPr marL="0" indent="0">
              <a:buNone/>
            </a:pPr>
            <a:endParaRPr lang="en-CA" sz="3400" b="1" dirty="0">
              <a:cs typeface="Segoe UI Semibold" panose="020B07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56590F6B-EE16-DDC2-FB9B-F6193A8C0A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4169" y="2433930"/>
                <a:ext cx="7662111" cy="42195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</a:t>
                </a:r>
                <a:r>
                  <a:rPr lang="en-CA" sz="2200" b="1" dirty="0"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sSub>
                      <m:sSubPr>
                        <m:ctrlPr>
                          <a:rPr lang="en-CA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𝑦</m:t>
                    </m:r>
                    <m:r>
                      <a:rPr lang="en-CA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]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</a:t>
                </a:r>
                <a:r>
                  <a:rPr lang="en-CA" sz="2200" b="1" dirty="0">
                    <a:cs typeface="Segoe UI Semibold" panose="020B0702040204020203" pitchFamily="34" charset="0"/>
                  </a:rPr>
                  <a:t>if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=∅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𝑥</m:t>
                        </m:r>
                      </m:e>
                    </m:d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 </m:t>
                    </m:r>
                    <m:r>
                      <m:rPr>
                        <m:lit/>
                      </m:rP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{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m:rPr>
                        <m:lit/>
                      </m:rP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}</m:t>
                    </m:r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</a:t>
                </a:r>
                <a:r>
                  <a:rPr lang="en-CA" sz="2200" b="1" dirty="0">
                    <a:cs typeface="Segoe UI Semibold" panose="020B0702040204020203" pitchFamily="34" charset="0"/>
                  </a:rPr>
                  <a:t>else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CA" sz="22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𝜕</m:t>
                    </m:r>
                    <m:r>
                      <a:rPr lang="en-CA" sz="22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𝑥</m:t>
                    </m:r>
                    <m:r>
                      <a:rPr lang="en-CA" sz="22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store </a:t>
                </a:r>
                <a14:m>
                  <m:oMath xmlns:m="http://schemas.openxmlformats.org/officeDocument/2006/math"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CA" sz="2200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filt</m:t>
                    </m:r>
                    <m:d>
                      <m:dPr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𝑖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</a:t>
                </a:r>
                <a:r>
                  <a:rPr lang="en-CA" sz="2200" b="1" dirty="0">
                    <a:cs typeface="Segoe UI Semibold" panose="020B0702040204020203" pitchFamily="34" charset="0"/>
                  </a:rPr>
                  <a:t>for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𝑧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𝐾𝑒𝑦𝑠</m:t>
                    </m:r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:r>
                  <a:rPr lang="en-CA" sz="2200" dirty="0" err="1">
                    <a:cs typeface="Segoe UI Semibold" panose="020B0702040204020203" pitchFamily="34" charset="0"/>
                  </a:rPr>
                  <a:t>s.t.</a:t>
                </a:r>
                <a:r>
                  <a:rPr lang="en-CA" sz="22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𝑦</m:t>
                        </m:r>
                      </m:e>
                      <m:sub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𝑘</m:t>
                        </m:r>
                      </m:sub>
                    </m:sSub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sSub>
                      <m:sSubPr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2200" dirty="0">
                    <a:cs typeface="Segoe UI Semibold" panose="020B0702040204020203" pitchFamily="34" charset="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sSub>
                      <m:sSubPr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𝑝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CA" sz="220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𝑧</m:t>
                        </m:r>
                      </m:e>
                    </m:d>
                    <m:r>
                      <a:rPr lang="en-CA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bold" panose="020B0702040204020203" pitchFamily="34" charset="0"/>
                      </a:rPr>
                      <m:t>△</m:t>
                    </m:r>
                    <m:d>
                      <m:dPr>
                        <m:begChr m:val="{"/>
                        <m:endChr m:val="}"/>
                        <m:ctrlPr>
                          <a:rPr lang="en-CA" sz="22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CA" sz="22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CA" sz="22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CA" sz="22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56590F6B-EE16-DDC2-FB9B-F6193A8C0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4169" y="2433930"/>
                <a:ext cx="7662111" cy="42195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54A7DF5-282B-14BC-0D3F-4BBCDE6E067B}"/>
              </a:ext>
            </a:extLst>
          </p:cNvPr>
          <p:cNvSpPr/>
          <p:nvPr/>
        </p:nvSpPr>
        <p:spPr>
          <a:xfrm>
            <a:off x="838200" y="2433930"/>
            <a:ext cx="4022558" cy="126331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58030A3-6330-DBCC-0A74-5A74C8E0586D}"/>
              </a:ext>
            </a:extLst>
          </p:cNvPr>
          <p:cNvCxnSpPr/>
          <p:nvPr/>
        </p:nvCxnSpPr>
        <p:spPr>
          <a:xfrm>
            <a:off x="4993105" y="3065588"/>
            <a:ext cx="794084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BBC944-53B7-7541-DBC9-813FF723D54C}"/>
              </a:ext>
            </a:extLst>
          </p:cNvPr>
          <p:cNvSpPr txBox="1">
            <a:spLocks/>
          </p:cNvSpPr>
          <p:nvPr/>
        </p:nvSpPr>
        <p:spPr>
          <a:xfrm>
            <a:off x="5869406" y="2784852"/>
            <a:ext cx="6234362" cy="99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3400" b="1" dirty="0">
                <a:solidFill>
                  <a:srgbClr val="0070C0"/>
                </a:solidFill>
                <a:cs typeface="Segoe UI Semibold" panose="020B0702040204020203" pitchFamily="34" charset="0"/>
              </a:rPr>
              <a:t>Exhaustive red. + compression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CA" sz="3400" b="1" dirty="0">
              <a:cs typeface="Segoe UI Semibold" panose="020B070204020402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4308E8-612D-E4A6-DB09-E090EA738FF9}"/>
              </a:ext>
            </a:extLst>
          </p:cNvPr>
          <p:cNvSpPr/>
          <p:nvPr/>
        </p:nvSpPr>
        <p:spPr>
          <a:xfrm>
            <a:off x="814136" y="4607634"/>
            <a:ext cx="5281863" cy="182925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57E9AE1-C67A-6A25-90D4-92842527C58F}"/>
              </a:ext>
            </a:extLst>
          </p:cNvPr>
          <p:cNvCxnSpPr/>
          <p:nvPr/>
        </p:nvCxnSpPr>
        <p:spPr>
          <a:xfrm>
            <a:off x="6234363" y="5606256"/>
            <a:ext cx="794084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760F34D-E75C-A043-6BBF-FAC54CD2DD7C}"/>
              </a:ext>
            </a:extLst>
          </p:cNvPr>
          <p:cNvSpPr txBox="1">
            <a:spLocks/>
          </p:cNvSpPr>
          <p:nvPr/>
        </p:nvSpPr>
        <p:spPr>
          <a:xfrm>
            <a:off x="7118684" y="5341106"/>
            <a:ext cx="3786610" cy="704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3400" b="1" dirty="0">
                <a:solidFill>
                  <a:srgbClr val="0070C0"/>
                </a:solidFill>
                <a:cs typeface="Segoe UI Semibold" panose="020B0702040204020203" pitchFamily="34" charset="0"/>
              </a:rPr>
              <a:t>Retrospective red.</a:t>
            </a:r>
            <a:endParaRPr lang="en-CA" sz="3400" b="1" dirty="0"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39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 animBg="1"/>
      <p:bldP spid="11" grpId="0"/>
      <p:bldP spid="12" grpId="0" animBg="1"/>
      <p:bldP spid="14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EDAAA-6C95-8C7A-8706-9872EEA14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4E8C3-BD35-0A69-840D-042EFD3D9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>
                <a:cs typeface="Segoe UI Bold" panose="020B0802040204020203" pitchFamily="34" charset="0"/>
              </a:rPr>
              <a:t>RedZeD</a:t>
            </a:r>
            <a:r>
              <a:rPr lang="en-CA" b="1" dirty="0">
                <a:cs typeface="Segoe UI Bold" panose="020B0802040204020203" pitchFamily="34" charset="0"/>
              </a:rPr>
              <a:t> algorithm (part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1F52D-C587-1448-BB2C-B33605A12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5"/>
            <a:ext cx="10515600" cy="5093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400" dirty="0">
                <a:cs typeface="Segoe UI Semibold" panose="020B0702040204020203" pitchFamily="34" charset="0"/>
              </a:rPr>
              <a:t>Compression, exhaustive reduction, and retrospective reduction has been studied in </a:t>
            </a:r>
          </a:p>
          <a:p>
            <a:pPr marL="0" indent="0">
              <a:buNone/>
            </a:pPr>
            <a:r>
              <a:rPr lang="en-CA" sz="3400" b="1" dirty="0">
                <a:cs typeface="Segoe UI Semibold" panose="020B0702040204020203" pitchFamily="34" charset="0"/>
              </a:rPr>
              <a:t>Bauer et al, </a:t>
            </a:r>
            <a:r>
              <a:rPr lang="en-CA" sz="3400" i="1" dirty="0"/>
              <a:t>Keeping it sparse: Computing Persistent Homology revisited, </a:t>
            </a:r>
            <a:r>
              <a:rPr lang="en-CA" sz="3400" dirty="0"/>
              <a:t>2024</a:t>
            </a:r>
          </a:p>
          <a:p>
            <a:pPr marL="0" indent="0">
              <a:buNone/>
            </a:pPr>
            <a:endParaRPr lang="en-CA" sz="3400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en-CA" sz="3400" dirty="0">
                <a:cs typeface="Segoe UI Semibold" panose="020B0702040204020203" pitchFamily="34" charset="0"/>
              </a:rPr>
              <a:t>Remains slower than </a:t>
            </a:r>
            <a:r>
              <a:rPr lang="en-CA" sz="3400" dirty="0" err="1">
                <a:cs typeface="Segoe UI Semibold" panose="020B0702040204020203" pitchFamily="34" charset="0"/>
              </a:rPr>
              <a:t>Ripser</a:t>
            </a:r>
            <a:endParaRPr lang="en-CA" sz="3400" dirty="0"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44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28553-BFC2-2027-79B4-F98DC34F5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B5411-F725-AAC5-CD68-0BD80678A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>
                <a:cs typeface="Segoe UI Bold" panose="020B0802040204020203" pitchFamily="34" charset="0"/>
              </a:rPr>
              <a:t>RedZeD</a:t>
            </a:r>
            <a:r>
              <a:rPr lang="en-CA" b="1" dirty="0">
                <a:cs typeface="Segoe UI Bold" panose="020B0802040204020203" pitchFamily="34" charset="0"/>
              </a:rPr>
              <a:t> algorithm (part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1A7BA-7CA9-B558-BBCD-C58420BC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15"/>
            <a:ext cx="10515600" cy="5093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400" dirty="0" err="1">
                <a:cs typeface="Segoe UI Semibold" panose="020B0702040204020203" pitchFamily="34" charset="0"/>
              </a:rPr>
              <a:t>RedZeD</a:t>
            </a:r>
            <a:r>
              <a:rPr lang="en-CA" sz="3400" dirty="0">
                <a:cs typeface="Segoe UI Semibold" panose="020B0702040204020203" pitchFamily="34" charset="0"/>
              </a:rPr>
              <a:t> offers a different implementation, but still slower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84098D-690B-ECA4-FF48-5F17D6B17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775" y="2176344"/>
            <a:ext cx="6906449" cy="431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2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96499-9153-58D4-0857-574ECAABA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C6B86-7A2E-73D5-08A2-0E7A9F589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Active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4FF17E-5716-74F8-BC49-FF96AE9AE1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Main bottleneck for VR: </a:t>
                </a:r>
                <a:r>
                  <a:rPr lang="en-CA" sz="3400" dirty="0">
                    <a:cs typeface="Segoe UI Semibold" panose="020B0702040204020203" pitchFamily="34" charset="0"/>
                  </a:rPr>
                  <a:t>handling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𝒏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𝟏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-birth simplices</a:t>
                </a: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𝒎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𝟏𝟎𝟎𝟎</m:t>
                    </m:r>
                  </m:oMath>
                </a14:m>
                <a:r>
                  <a:rPr lang="en-CA" sz="3400" b="1" dirty="0">
                    <a:cs typeface="Segoe UI Semibold" panose="020B07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𝒏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CA" sz="34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𝟏</m:t>
                    </m:r>
                  </m:oMath>
                </a14:m>
                <a:r>
                  <a:rPr lang="en-CA" sz="3400" b="1" dirty="0">
                    <a:cs typeface="Segoe UI Semibold" panose="020B0702040204020203" pitchFamily="34" charset="0"/>
                  </a:rPr>
                  <a:t>: </a:t>
                </a:r>
                <a:endParaRPr lang="en-CA" sz="3400" dirty="0">
                  <a:cs typeface="Segoe UI Semibold" panose="020B0702040204020203" pitchFamily="34" charset="0"/>
                </a:endParaRPr>
              </a:p>
              <a:p>
                <a:pPr lvl="1"/>
                <a:r>
                  <a:rPr lang="en-CA" sz="3000" dirty="0">
                    <a:cs typeface="Segoe UI Semibold" panose="020B0702040204020203" pitchFamily="34" charset="0"/>
                  </a:rPr>
                  <a:t>166,666,500 total simplices in the filtration</a:t>
                </a:r>
              </a:p>
              <a:p>
                <a:pPr lvl="1"/>
                <a:r>
                  <a:rPr lang="en-CA" sz="3000" dirty="0">
                    <a:cs typeface="Segoe UI Semibold" panose="020B0702040204020203" pitchFamily="34" charset="0"/>
                  </a:rPr>
                  <a:t>165,668,499 two-dimensional birth simplices</a:t>
                </a:r>
              </a:p>
              <a:p>
                <a:pPr lvl="1"/>
                <a:r>
                  <a:rPr lang="en-CA" sz="30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Over 99.4%</a:t>
                </a:r>
                <a:r>
                  <a:rPr lang="en-CA" sz="3000" dirty="0">
                    <a:cs typeface="Segoe UI Semibold" panose="020B0702040204020203" pitchFamily="34" charset="0"/>
                  </a:rPr>
                  <a:t> of are </a:t>
                </a:r>
                <a14:m>
                  <m:oMath xmlns:m="http://schemas.openxmlformats.org/officeDocument/2006/math">
                    <m:r>
                      <a:rPr lang="en-CA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CA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CA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3000" dirty="0">
                    <a:cs typeface="Segoe UI Semibold" panose="020B0702040204020203" pitchFamily="34" charset="0"/>
                  </a:rPr>
                  <a:t>-births</a:t>
                </a:r>
              </a:p>
              <a:p>
                <a:pPr lvl="1"/>
                <a:endParaRPr lang="en-CA" sz="30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b="1" dirty="0" err="1">
                    <a:cs typeface="Segoe UI Semibold" panose="020B0702040204020203" pitchFamily="34" charset="0"/>
                  </a:rPr>
                  <a:t>Ripser</a:t>
                </a:r>
                <a:r>
                  <a:rPr lang="en-CA" sz="3400" b="1" dirty="0">
                    <a:cs typeface="Segoe UI Semibold" panose="020B0702040204020203" pitchFamily="34" charset="0"/>
                  </a:rPr>
                  <a:t>:</a:t>
                </a:r>
                <a:r>
                  <a:rPr lang="en-CA" sz="3400" dirty="0">
                    <a:cs typeface="Segoe UI Semibold" panose="020B0702040204020203" pitchFamily="34" charset="0"/>
                  </a:rPr>
                  <a:t> </a:t>
                </a:r>
                <a:r>
                  <a:rPr lang="en-CA" sz="3400" dirty="0" err="1">
                    <a:cs typeface="Segoe UI Semibold" panose="020B0702040204020203" pitchFamily="34" charset="0"/>
                  </a:rPr>
                  <a:t>cohomology</a:t>
                </a:r>
                <a:r>
                  <a:rPr lang="en-CA" sz="3400" dirty="0">
                    <a:cs typeface="Segoe UI Semibold" panose="020B0702040204020203" pitchFamily="34" charset="0"/>
                  </a:rPr>
                  <a:t> + birth clearing</a:t>
                </a:r>
              </a:p>
              <a:p>
                <a:pPr marL="0" indent="0">
                  <a:buNone/>
                </a:pPr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Same tricks don’t apply to </a:t>
                </a:r>
                <a:r>
                  <a:rPr lang="en-CA" sz="3400" dirty="0" err="1">
                    <a:cs typeface="Segoe UI Semibold" panose="020B0702040204020203" pitchFamily="34" charset="0"/>
                  </a:rPr>
                  <a:t>RedZeD</a:t>
                </a:r>
                <a:endParaRPr lang="en-CA" sz="34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4FF17E-5716-74F8-BC49-FF96AE9AE1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  <a:blipFill>
                <a:blip r:embed="rId2"/>
                <a:stretch>
                  <a:fillRect l="-1348" t="-2515" b="-347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015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76476-9164-CBED-1D78-53990C4B1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4B934-CB36-F78E-74A0-D1CD91468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Active enumeration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6F28B-6A0F-F0A2-B9AD-F4A555853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4468" y="2178489"/>
            <a:ext cx="2440406" cy="8045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cs typeface="Segoe UI Semibold" panose="020B0702040204020203" pitchFamily="34" charset="0"/>
              </a:rPr>
              <a:t>Birth + alive</a:t>
            </a:r>
            <a:endParaRPr lang="en-CA" sz="2400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2400" b="1" dirty="0">
              <a:cs typeface="Segoe UI Semibold" panose="020B0702040204020203" pitchFamily="34" charset="0"/>
            </a:endParaRPr>
          </a:p>
          <a:p>
            <a:pPr marL="0" indent="0">
              <a:buNone/>
            </a:pPr>
            <a:endParaRPr lang="en-CA" sz="2400" b="1" dirty="0">
              <a:cs typeface="Segoe UI Semibold" panose="020B0702040204020203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B08714-C412-F8CE-0E8B-E5ECB861AAB7}"/>
              </a:ext>
            </a:extLst>
          </p:cNvPr>
          <p:cNvCxnSpPr>
            <a:cxnSpLocks/>
          </p:cNvCxnSpPr>
          <p:nvPr/>
        </p:nvCxnSpPr>
        <p:spPr>
          <a:xfrm>
            <a:off x="2173706" y="2580774"/>
            <a:ext cx="650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81300F-11D1-28D2-3E68-0FF3E37ACD81}"/>
              </a:ext>
            </a:extLst>
          </p:cNvPr>
          <p:cNvCxnSpPr>
            <a:cxnSpLocks/>
          </p:cNvCxnSpPr>
          <p:nvPr/>
        </p:nvCxnSpPr>
        <p:spPr>
          <a:xfrm>
            <a:off x="2177717" y="2392279"/>
            <a:ext cx="0" cy="37699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F9549DA-A9FD-0316-D47C-CBC446213F22}"/>
              </a:ext>
            </a:extLst>
          </p:cNvPr>
          <p:cNvCxnSpPr>
            <a:cxnSpLocks/>
          </p:cNvCxnSpPr>
          <p:nvPr/>
        </p:nvCxnSpPr>
        <p:spPr>
          <a:xfrm>
            <a:off x="4525880" y="2392279"/>
            <a:ext cx="0" cy="37699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CA5D57-CD1A-6FB8-D049-3EBAF5C408D2}"/>
              </a:ext>
            </a:extLst>
          </p:cNvPr>
          <p:cNvCxnSpPr>
            <a:cxnSpLocks/>
          </p:cNvCxnSpPr>
          <p:nvPr/>
        </p:nvCxnSpPr>
        <p:spPr>
          <a:xfrm>
            <a:off x="6880059" y="2392279"/>
            <a:ext cx="0" cy="37699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3C83FEE-F9C5-D0AE-70AA-B6787D252B2C}"/>
              </a:ext>
            </a:extLst>
          </p:cNvPr>
          <p:cNvCxnSpPr>
            <a:cxnSpLocks/>
          </p:cNvCxnSpPr>
          <p:nvPr/>
        </p:nvCxnSpPr>
        <p:spPr>
          <a:xfrm>
            <a:off x="8680785" y="2392279"/>
            <a:ext cx="0" cy="37699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8D4E852-5B53-4F4C-0C54-6136C1F8943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9" y="1399216"/>
                <a:ext cx="10856495" cy="6937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Def: </a:t>
                </a:r>
                <a:r>
                  <a:rPr lang="en-CA" sz="3400" dirty="0">
                    <a:cs typeface="Segoe UI Semibold" panose="020B0702040204020203" pitchFamily="34" charset="0"/>
                  </a:rPr>
                  <a:t>a simplex </a:t>
                </a:r>
                <a14:m>
                  <m:oMath xmlns:m="http://schemas.openxmlformats.org/officeDocument/2006/math">
                    <m:r>
                      <a:rPr lang="en-US" sz="34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𝒂𝒄𝒕𝒊𝒗𝒆</m:t>
                    </m:r>
                  </m:oMath>
                </a14:m>
                <a:r>
                  <a:rPr lang="en-CA" sz="3400" b="1" dirty="0">
                    <a:cs typeface="Segoe UI Semibold" panose="020B0702040204020203" pitchFamily="34" charset="0"/>
                  </a:rPr>
                  <a:t> </a:t>
                </a:r>
                <a:r>
                  <a:rPr lang="en-CA" sz="3400" dirty="0">
                    <a:cs typeface="Segoe UI Semibold" panose="020B07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4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𝑟</m:t>
                    </m:r>
                    <m:r>
                      <a:rPr lang="en-US" sz="34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340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≠0</m:t>
                    </m:r>
                  </m:oMath>
                </a14:m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8D4E852-5B53-4F4C-0C54-6136C1F89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399216"/>
                <a:ext cx="10856495" cy="693758"/>
              </a:xfrm>
              <a:prstGeom prst="rect">
                <a:avLst/>
              </a:prstGeom>
              <a:blipFill>
                <a:blip r:embed="rId2"/>
                <a:stretch>
                  <a:fillRect l="-1516" t="-20354" b="-1238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12D2956-0703-B67D-AB74-095D50E8F908}"/>
              </a:ext>
            </a:extLst>
          </p:cNvPr>
          <p:cNvSpPr txBox="1">
            <a:spLocks/>
          </p:cNvSpPr>
          <p:nvPr/>
        </p:nvSpPr>
        <p:spPr>
          <a:xfrm>
            <a:off x="4846722" y="2178489"/>
            <a:ext cx="2440406" cy="804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cs typeface="Segoe UI Semibold" panose="020B0702040204020203" pitchFamily="34" charset="0"/>
              </a:rPr>
              <a:t>Birth + dead</a:t>
            </a:r>
            <a:endParaRPr lang="en-CA" sz="2400" dirty="0"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2400" b="1" dirty="0"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2400" b="1" dirty="0">
              <a:cs typeface="Segoe UI Semibold" panose="020B0702040204020203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6D5A5C4-FFCE-C50C-11DE-996A41F90AB3}"/>
              </a:ext>
            </a:extLst>
          </p:cNvPr>
          <p:cNvSpPr txBox="1">
            <a:spLocks/>
          </p:cNvSpPr>
          <p:nvPr/>
        </p:nvSpPr>
        <p:spPr>
          <a:xfrm>
            <a:off x="7287128" y="2178489"/>
            <a:ext cx="1175081" cy="804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cs typeface="Segoe UI Semibold" panose="020B0702040204020203" pitchFamily="34" charset="0"/>
              </a:rPr>
              <a:t>Death</a:t>
            </a:r>
            <a:endParaRPr lang="en-CA" sz="2400" dirty="0"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2400" b="1" dirty="0"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2400" b="1" dirty="0">
              <a:cs typeface="Segoe UI Semibold" panose="020B0702040204020203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C2560A1-5A49-EA5C-1201-6725269696BB}"/>
              </a:ext>
            </a:extLst>
          </p:cNvPr>
          <p:cNvCxnSpPr>
            <a:cxnSpLocks/>
          </p:cNvCxnSpPr>
          <p:nvPr/>
        </p:nvCxnSpPr>
        <p:spPr>
          <a:xfrm>
            <a:off x="1700464" y="3214438"/>
            <a:ext cx="402656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A413B30-4A17-F50E-2C12-AEEC0B14DDFA}"/>
              </a:ext>
            </a:extLst>
          </p:cNvPr>
          <p:cNvCxnSpPr>
            <a:cxnSpLocks/>
          </p:cNvCxnSpPr>
          <p:nvPr/>
        </p:nvCxnSpPr>
        <p:spPr>
          <a:xfrm>
            <a:off x="1700464" y="2769269"/>
            <a:ext cx="0" cy="44516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83C57E0-EDA5-365A-4CC5-BDDE6FA675B2}"/>
              </a:ext>
            </a:extLst>
          </p:cNvPr>
          <p:cNvCxnSpPr>
            <a:cxnSpLocks/>
          </p:cNvCxnSpPr>
          <p:nvPr/>
        </p:nvCxnSpPr>
        <p:spPr>
          <a:xfrm>
            <a:off x="5727032" y="2769269"/>
            <a:ext cx="0" cy="44516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E81071-AB86-774C-009B-4494B54F94C5}"/>
              </a:ext>
            </a:extLst>
          </p:cNvPr>
          <p:cNvCxnSpPr>
            <a:cxnSpLocks/>
          </p:cNvCxnSpPr>
          <p:nvPr/>
        </p:nvCxnSpPr>
        <p:spPr>
          <a:xfrm>
            <a:off x="5727032" y="3214438"/>
            <a:ext cx="344103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C8B9497-2191-6FB6-1B37-AA6B1E9D25A4}"/>
              </a:ext>
            </a:extLst>
          </p:cNvPr>
          <p:cNvCxnSpPr>
            <a:cxnSpLocks/>
          </p:cNvCxnSpPr>
          <p:nvPr/>
        </p:nvCxnSpPr>
        <p:spPr>
          <a:xfrm>
            <a:off x="9168063" y="2760474"/>
            <a:ext cx="0" cy="44516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0C3D904-C9B8-FD3A-9178-929662D6DDF8}"/>
              </a:ext>
            </a:extLst>
          </p:cNvPr>
          <p:cNvSpPr txBox="1">
            <a:spLocks/>
          </p:cNvSpPr>
          <p:nvPr/>
        </p:nvSpPr>
        <p:spPr>
          <a:xfrm>
            <a:off x="2986839" y="3299954"/>
            <a:ext cx="1200150" cy="447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cs typeface="Segoe UI Semibold" panose="020B0702040204020203" pitchFamily="34" charset="0"/>
              </a:rPr>
              <a:t>active</a:t>
            </a:r>
            <a:endParaRPr lang="en-CA" sz="2400" dirty="0"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2400" b="1" dirty="0"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2400" b="1" dirty="0">
              <a:cs typeface="Segoe UI Semibold" panose="020B0702040204020203" pitchFamily="34" charset="0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E698B67-7E49-D1E8-DF0B-252AA8BC8212}"/>
              </a:ext>
            </a:extLst>
          </p:cNvPr>
          <p:cNvSpPr txBox="1">
            <a:spLocks/>
          </p:cNvSpPr>
          <p:nvPr/>
        </p:nvSpPr>
        <p:spPr>
          <a:xfrm>
            <a:off x="7045495" y="3282364"/>
            <a:ext cx="1635290" cy="590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cs typeface="Segoe UI Semibold" panose="020B0702040204020203" pitchFamily="34" charset="0"/>
              </a:rPr>
              <a:t>inactive</a:t>
            </a:r>
            <a:endParaRPr lang="en-CA" sz="2400" dirty="0"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2400" b="1" dirty="0">
              <a:cs typeface="Segoe UI Semibold" panose="020B07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CA" sz="2400" b="1" dirty="0">
              <a:cs typeface="Segoe UI Semibold" panose="020B07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94EB749-DFB2-1071-E762-956DD6FF5B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9" y="4234657"/>
                <a:ext cx="10856495" cy="18412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400" b="1" dirty="0">
                    <a:cs typeface="Segoe UI Semibold" panose="020B0702040204020203" pitchFamily="34" charset="0"/>
                  </a:rPr>
                  <a:t>Observation: </a:t>
                </a:r>
                <a:r>
                  <a:rPr lang="en-US" sz="3400" dirty="0">
                    <a:cs typeface="Segoe UI Semibold" panose="020B0702040204020203" pitchFamily="34" charset="0"/>
                  </a:rPr>
                  <a:t>if a simplex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US" sz="3400" dirty="0">
                    <a:cs typeface="Segoe UI Semibold" panose="020B0702040204020203" pitchFamily="34" charset="0"/>
                  </a:rPr>
                  <a:t> has no active faces, then </a:t>
                </a:r>
                <a14:m>
                  <m:oMath xmlns:m="http://schemas.openxmlformats.org/officeDocument/2006/math"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𝒓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𝝏𝝈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r>
                  <a:rPr lang="en-US" sz="3400" b="1" dirty="0">
                    <a:solidFill>
                      <a:srgbClr val="0070C0"/>
                    </a:solidFill>
                    <a:cs typeface="Segoe UI Semibold" panose="020B0702040204020203" pitchFamily="34" charset="0"/>
                  </a:rPr>
                  <a:t> </a:t>
                </a:r>
                <a:endParaRPr lang="en-CA" sz="3400" b="1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94EB749-DFB2-1071-E762-956DD6FF5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234657"/>
                <a:ext cx="10856495" cy="1841287"/>
              </a:xfrm>
              <a:prstGeom prst="rect">
                <a:avLst/>
              </a:prstGeom>
              <a:blipFill>
                <a:blip r:embed="rId3"/>
                <a:stretch>
                  <a:fillRect l="-1516" t="-761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416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uiExpand="1" build="p"/>
      <p:bldP spid="14" grpId="0"/>
      <p:bldP spid="15" grpId="0"/>
      <p:bldP spid="27" grpId="0" build="allAtOnce"/>
      <p:bldP spid="28" grpId="0" build="allAtOnce"/>
      <p:bldP spid="29" grpId="0" build="allAtOnce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3BB79-CAB5-8957-6B71-260CB0FBE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05277-066F-DD7F-FA74-36940869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cs typeface="Segoe UI Bold" panose="020B0802040204020203" pitchFamily="34" charset="0"/>
              </a:rPr>
              <a:t>Active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8F4D0F-632F-B1AE-CE5A-8493E9B7F1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Want to avoid enumerating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-simplices that have no active faces</a:t>
                </a:r>
              </a:p>
              <a:p>
                <a:pPr marL="0" indent="0">
                  <a:buNone/>
                </a:pPr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dirty="0">
                    <a:cs typeface="Segoe UI Semibold" panose="020B0702040204020203" pitchFamily="34" charset="0"/>
                  </a:rPr>
                  <a:t>Active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simplices are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∈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𝑘𝑒𝑦𝑠</m:t>
                    </m:r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sSub>
                      <m:sSubPr>
                        <m:ctrlP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4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</m:sub>
                    </m:sSub>
                    <m:r>
                      <a:rPr lang="en-US" sz="34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)</m:t>
                    </m:r>
                  </m:oMath>
                </a14:m>
                <a:r>
                  <a:rPr lang="en-CA" sz="3400" dirty="0"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sSubPr>
                      <m:e>
                        <m:r>
                          <a:rPr lang="en-US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3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𝒏</m:t>
                        </m:r>
                      </m:sub>
                    </m:sSub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[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𝝈</m:t>
                    </m:r>
                    <m:r>
                      <a:rPr lang="en-CA" sz="3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]≠∅</m:t>
                    </m:r>
                  </m:oMath>
                </a14:m>
                <a:endParaRPr lang="en-CA" sz="3400" b="1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endParaRPr lang="en-CA" sz="3400" dirty="0">
                  <a:cs typeface="Segoe UI Semibold" panose="020B0702040204020203" pitchFamily="34" charset="0"/>
                </a:endParaRPr>
              </a:p>
              <a:p>
                <a:pPr marL="0" indent="0">
                  <a:buNone/>
                </a:pPr>
                <a:r>
                  <a:rPr lang="en-CA" sz="3400" b="1" dirty="0">
                    <a:cs typeface="Segoe UI Semibold" panose="020B0702040204020203" pitchFamily="34" charset="0"/>
                  </a:rPr>
                  <a:t>Normal process: </a:t>
                </a:r>
              </a:p>
              <a:p>
                <a:pPr marL="971550" lvl="1" indent="-514350">
                  <a:buFont typeface="+mj-lt"/>
                  <a:buAutoNum type="arabicParenR"/>
                </a:pPr>
                <a:r>
                  <a:rPr lang="en-US" sz="3000" dirty="0">
                    <a:cs typeface="Segoe UI Semibold" panose="020B07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</m:oMath>
                </a14:m>
                <a:r>
                  <a:rPr lang="en-CA" sz="3000" dirty="0">
                    <a:cs typeface="Segoe UI Semibold" panose="020B0702040204020203" pitchFamily="34" charset="0"/>
                  </a:rPr>
                  <a:t>-simplex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3000" dirty="0">
                    <a:cs typeface="Segoe UI Semibold" panose="020B0702040204020203" pitchFamily="34" charset="0"/>
                  </a:rPr>
                  <a:t> gets added</a:t>
                </a:r>
              </a:p>
              <a:p>
                <a:pPr marL="971550" lvl="1" indent="-514350">
                  <a:buFont typeface="+mj-lt"/>
                  <a:buAutoNum type="arabicParenR"/>
                </a:pPr>
                <a:r>
                  <a:rPr lang="en-CA" sz="3000" dirty="0">
                    <a:cs typeface="Segoe UI Semibold" panose="020B0702040204020203" pitchFamily="34" charset="0"/>
                  </a:rPr>
                  <a:t> Search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(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𝑛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+1)</m:t>
                    </m:r>
                  </m:oMath>
                </a14:m>
                <a:r>
                  <a:rPr lang="en-CA" sz="3000" dirty="0">
                    <a:cs typeface="Segoe UI Semibold" panose="020B0702040204020203" pitchFamily="34" charset="0"/>
                  </a:rPr>
                  <a:t>-simplices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r>
                  <a:rPr lang="en-CA" sz="3000" dirty="0">
                    <a:cs typeface="Segoe UI Semibold" panose="020B0702040204020203" pitchFamily="34" charset="0"/>
                  </a:rPr>
                  <a:t> st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𝜎</m:t>
                    </m:r>
                  </m:oMath>
                </a14:m>
                <a:r>
                  <a:rPr lang="en-CA" sz="3000" dirty="0">
                    <a:cs typeface="Segoe UI Semibold" panose="020B0702040204020203" pitchFamily="34" charset="0"/>
                  </a:rPr>
                  <a:t> is its youngest face </a:t>
                </a:r>
              </a:p>
              <a:p>
                <a:pPr marL="971550" lvl="1" indent="-514350">
                  <a:buFont typeface="+mj-lt"/>
                  <a:buAutoNum type="arabicParenR"/>
                </a:pPr>
                <a:r>
                  <a:rPr lang="en-CA" sz="3000" dirty="0">
                    <a:cs typeface="Segoe UI Semibold" panose="020B0702040204020203" pitchFamily="34" charset="0"/>
                  </a:rPr>
                  <a:t>Process each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𝜏</m:t>
                    </m:r>
                  </m:oMath>
                </a14:m>
                <a:endParaRPr lang="en-CA" sz="3000" dirty="0"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8F4D0F-632F-B1AE-CE5A-8493E9B7F1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99215"/>
                <a:ext cx="10856495" cy="5093659"/>
              </a:xfrm>
              <a:blipFill>
                <a:blip r:embed="rId2"/>
                <a:stretch>
                  <a:fillRect l="-1516" t="-275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415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32628</TotalTime>
  <Words>13101</Words>
  <Application>Microsoft Office PowerPoint</Application>
  <PresentationFormat>Widescreen</PresentationFormat>
  <Paragraphs>2749</Paragraphs>
  <Slides>134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134</vt:i4>
      </vt:variant>
    </vt:vector>
  </HeadingPairs>
  <TitlesOfParts>
    <vt:vector size="141" baseType="lpstr">
      <vt:lpstr>Aptos</vt:lpstr>
      <vt:lpstr>Aptos Display</vt:lpstr>
      <vt:lpstr>Arial</vt:lpstr>
      <vt:lpstr>Cambria Math</vt:lpstr>
      <vt:lpstr>Segoe UI Bold</vt:lpstr>
      <vt:lpstr>Segoe UI Semibold</vt:lpstr>
      <vt:lpstr>Office Theme</vt:lpstr>
      <vt:lpstr>Fast persistent homology computations via Reduction to Zero Differentials</vt:lpstr>
      <vt:lpstr>References</vt:lpstr>
      <vt:lpstr>Motivation: Vietoris—Rips persistence</vt:lpstr>
      <vt:lpstr>Vietoris—Rips persistence</vt:lpstr>
      <vt:lpstr>Vietoris—Rips persistence</vt:lpstr>
      <vt:lpstr>Vietoris—Rips persistence</vt:lpstr>
      <vt:lpstr>Vietoris—Rips persistence</vt:lpstr>
      <vt:lpstr>Vietoris—Rips persistence</vt:lpstr>
      <vt:lpstr>Vietoris—Rips persistence</vt:lpstr>
      <vt:lpstr>Vietoris—Rips persistence</vt:lpstr>
      <vt:lpstr>Vietoris—Rips persistence</vt:lpstr>
      <vt:lpstr>Vietoris—Rips persistence</vt:lpstr>
      <vt:lpstr>Vietoris—Rips persistence</vt:lpstr>
      <vt:lpstr>Filtrations of chain complexes</vt:lpstr>
      <vt:lpstr>Filtrations of chain complexes</vt:lpstr>
      <vt:lpstr>Filtrations of chain complexes</vt:lpstr>
      <vt:lpstr>Filtrations of chain complexes</vt:lpstr>
      <vt:lpstr>Filtrations of chain complexes</vt:lpstr>
      <vt:lpstr>Filtrations of chain complexes</vt:lpstr>
      <vt:lpstr>Filtrations of chain complexes</vt:lpstr>
      <vt:lpstr>Filtrations of chain complexes</vt:lpstr>
      <vt:lpstr>Filtrations of chain complexes</vt:lpstr>
      <vt:lpstr>Filtrations of chain complexes</vt:lpstr>
      <vt:lpstr>Filtrations of chain complexes</vt:lpstr>
      <vt:lpstr>RedZeD algorithm (part 1)</vt:lpstr>
      <vt:lpstr>RedZeD algorithm (part 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RedZeD algorithm (part 1)</vt:lpstr>
      <vt:lpstr>RedZeD algorithm (part 1)</vt:lpstr>
      <vt:lpstr>RedZeD algorithm (part 1)</vt:lpstr>
      <vt:lpstr>RedZeD algorithm (part 1)</vt:lpstr>
      <vt:lpstr>Active enumeration</vt:lpstr>
      <vt:lpstr>Active enumeration</vt:lpstr>
      <vt:lpstr>Active enumeration</vt:lpstr>
      <vt:lpstr>Active enumeration</vt:lpstr>
      <vt:lpstr>Active enumeration</vt:lpstr>
      <vt:lpstr>Active enumeration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Active enumeration</vt:lpstr>
      <vt:lpstr>Active enumeration</vt:lpstr>
      <vt:lpstr>Experiments (degree 1)</vt:lpstr>
      <vt:lpstr>Experiments (degree 1)</vt:lpstr>
      <vt:lpstr>Experiments (degree 1)</vt:lpstr>
      <vt:lpstr>Experiments (degree 1)</vt:lpstr>
      <vt:lpstr>Experiments (degree 1)</vt:lpstr>
      <vt:lpstr>Experiments (degree &gt;1)</vt:lpstr>
      <vt:lpstr>Experiments (degree &gt;1)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Nathan Kershaw</dc:creator>
  <cp:lastModifiedBy>Nathan Kershaw</cp:lastModifiedBy>
  <cp:revision>48</cp:revision>
  <dcterms:created xsi:type="dcterms:W3CDTF">2025-11-07T18:43:18Z</dcterms:created>
  <dcterms:modified xsi:type="dcterms:W3CDTF">2026-06-09T01:16:21Z</dcterms:modified>
</cp:coreProperties>
</file>