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7" r:id="rId31"/>
    <p:sldId id="28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9FC"/>
    <a:srgbClr val="F0F7FB"/>
    <a:srgbClr val="E6F2FA"/>
    <a:srgbClr val="EF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3863" autoAdjust="0"/>
  </p:normalViewPr>
  <p:slideViewPr>
    <p:cSldViewPr snapToGrid="0">
      <p:cViewPr varScale="1">
        <p:scale>
          <a:sx n="103" d="100"/>
          <a:sy n="103" d="100"/>
        </p:scale>
        <p:origin x="24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C208D8-A79A-4833-9B58-A2D5AB7C6C06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CC67F-FBC9-49DE-8D14-C60D7E4009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8987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6163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9528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CBC3E-4693-FE1B-8BA1-601548820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97059B-9FCC-9793-D94D-273BD2C7C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F531C3-FE1C-A024-3239-EF7D9A1C3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6F9D52-43F2-192F-2236-96DF56A44F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8593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84BA7-C5F2-5E5C-BF9F-59318A075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8E5791-13E0-43F9-43CC-FB234CD004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73F19D-4393-16EC-43AF-EECA5416B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37CCD-97BD-717B-8043-1033BE04B4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5824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D2F89-5EA4-5FE4-8D0D-DC6E73AA6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C0CC99-1597-22FF-9FEE-8BEB60BB99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A46B7B-4B81-897B-40EC-60005DCBEB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F5B81-69B5-DEA7-2DD3-7211A246CD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3216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A37BE-308F-661A-4861-13FBBF99A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490BA7-3513-6D88-37F8-7E02EAA92C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8F7017-5032-263F-BC1B-F34EC918EB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F7F79-5102-22DA-D867-936D760BCC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2098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7DC18-3E13-6317-A2A4-80596C559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8054C9-0DA2-F40D-E590-37284F163F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0174B-DC49-285B-14EA-AA83DD124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08503-13D5-9A15-A290-C209F60A8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002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E4017-9DA2-2DEF-1FE8-4723355C6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23A43F-BC89-D079-C091-932701FC1B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DAC00-33A3-B089-0908-8A2F67F27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D1B8A-8398-C425-01E5-CBB7A1A852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6560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87367-476A-079B-A64B-EDFCB2727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0EA263-FE09-8AD4-1549-DAD6E35F94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F6E406-D447-40C0-A7A5-044FEBBDC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1EBB4-3009-5A7F-908A-1A2A333EF1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8441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2ECAB-FFBC-7B6B-55BD-5ABC31DD3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B10DD5-B77D-6598-49D9-42084CD47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861F7D-5378-0DEA-F498-A506E5C01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C6DD3-94C7-A410-EC63-89401DA23D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2518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FFD2-87D0-82CF-E71B-5954B4097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BCC18B-E30C-15AE-77BA-55DA6B4F4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FD214A-EEE6-9599-2311-029B1E804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9BC35-624E-371E-B676-04291C354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4354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1F226-822B-9A0E-DAAF-C88013F1E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7848FA-6E9B-9F22-3167-67887FCB1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93BD0E-D8DE-498A-3619-538F926D5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D8942-D384-DA4D-DA60-6F80D07D8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9543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7DF2C-8559-EBD0-9091-55A121610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A99C0C-9840-975D-6364-04E79E2FF0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C784E-41DF-DC3E-193D-3A87E4985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7B3DA-D939-0658-E06E-1C832DACF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4789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14569-7780-BE9D-D746-10529BDF8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2848C5-5632-7A7E-075A-6A625E047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A81BB6-BE76-CBEC-4A63-D428F1AAC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F66EA-B631-7BA7-680B-832C5B6F0F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6654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DC18C-CD60-0AA9-309D-EA1B82D67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20C9C-8659-2B0B-E675-BE87DE71E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4FA006-1A57-E607-5A7C-87DAA1DA4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593DC-58F6-F7C5-D226-05DCCE152C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869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99695-C099-1FF6-69EE-6CFCCE2E47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78B267-3FF8-AF7B-08D1-0A1FB43C4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0A984-F506-A311-0822-171C6CB34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E9899-D0EE-97A8-BC93-0BCEDD9A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F239A-3683-D7B8-9E1A-2BD43C3B6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71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A6A3-7D3D-03D3-CD6A-AA71AA7DE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7F315-77FB-E4DA-83CA-FD7548BC6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ADDDF-DB87-C835-645F-B94CD3B4D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7324F-9331-8DD6-6F40-7B53FB94F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CB960-6D77-5954-97B2-9FE2FDFBB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9649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A370E-6F79-743E-B221-0DDD836DE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9422B-8072-E4A2-6488-87D81754A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10C7B-C492-E94A-418C-B60117B5A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8B952-5A05-A9FA-EC17-A28F48A4D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61736-F2BE-8707-F0AB-E99D5CD16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6934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C1CBA-E38B-6B9A-1D38-D225F1B6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E26FF-3377-869A-7398-37CEA77C18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76736-3369-172F-4722-02B5AF5FB8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4305CA-4EB0-D402-FF75-BE25D7F90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F222B-CA3B-B1FC-875C-EC8FD7EE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4C795-D2E9-0ECD-F55E-1FEB45D9E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594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25BB5-1BA3-0F45-1790-BE1E61D17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20199-C107-5BBA-9F4B-FD4727E28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6A2C83-0066-19C1-F160-DEFE4E1CE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62BDF5-7EB7-D699-EFE8-248CDA401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227D1E-7453-0519-2615-6654B34A8E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6578A8-DA5A-B689-6909-D604B010C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9AD17-6D27-F8CC-BD95-D3C2D80CD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48B9B6-702E-9F62-E15F-C3208956A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538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CBFC-0116-EF88-9297-CE50CC796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D9A1B-4A70-9B0C-DF01-977C1AAC6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7D759C-8F86-023E-9599-808C2CED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4FA57C-B3FE-D8AC-35DD-32C376BB4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22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562BD9-8F9A-42D6-A300-D2D97B80B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B674C4-FDED-35EF-A8F9-E352CDE54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DEA70-8F8F-61F7-B0A0-B7DACF8CB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4565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A4FC0-BAF3-BCD0-A558-92681D1C0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E12C8-C7A6-AA09-EE8A-8A73DECA2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305F8-D2A4-1925-9713-C9409035F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9DAF1-8B80-A6AC-879E-09E16B50D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707F13-7E2F-AFD8-F24D-248AD319E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9DE91A-2D18-ADB7-7C5F-444988EA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3085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7D2C-22B9-6AAA-6D58-60DF50386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26FA5F-F93A-9F11-9DAB-D808ED892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13C84-AC7B-0F53-738A-CE2A38CA7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12C2E-C4A6-277A-59AE-D6E2444E8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1916E-A6AE-6714-380F-DB44A36B2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CCDF1-8DF7-30CB-F0E0-5D158CF8A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215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106DC-4486-D292-74AB-A4DCBC326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9AAC7A-659D-7EF0-0A7F-02F570EDF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9092A-E455-DDCF-9328-7AD81AB4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89502-412B-B481-B460-B43253B1E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75097-4FB8-3A24-11FA-1D7AFB57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7261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E4658D-A9B1-21F9-B3D3-6F15B765A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26917A-E02F-2562-A59D-D590BEE77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1D40E-1B1F-383A-19D6-B0577112C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4547B-D232-02E5-63CE-3517FE52F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2A876-6E0F-A642-CEFC-9CB34342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287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C3E088-DF37-3FCC-E2DA-95B1A6537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856CE-A6DF-B059-F60C-5EBB702F7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8EC87-480A-0D83-E225-676083C902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0503C1-2A11-43D0-8BAC-080F61B7D264}" type="datetimeFigureOut">
              <a:rPr lang="en-CA" smtClean="0"/>
              <a:t>2025-12-06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BA66C-C87B-D225-AF27-12067F80F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EE957-8B00-2315-9B5E-9B49D3B96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952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66ECB29-9BF6-C7CA-65AE-565220B810D3}"/>
              </a:ext>
            </a:extLst>
          </p:cNvPr>
          <p:cNvSpPr/>
          <p:nvPr/>
        </p:nvSpPr>
        <p:spPr>
          <a:xfrm>
            <a:off x="1037138" y="840757"/>
            <a:ext cx="10119769" cy="5142733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0B80E-F3ED-ACAE-AE89-D149A77BA4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latin typeface="Segoe UI Bold" panose="020B0802040204020203" pitchFamily="34" charset="0"/>
                <a:ea typeface="HGPSoeiKakugothicUB" panose="020B0A00000000000000" pitchFamily="34" charset="-128"/>
                <a:cs typeface="Segoe UI Bold" panose="020B0802040204020203" pitchFamily="34" charset="0"/>
              </a:rPr>
              <a:t>Topological Data Analysis Using Discrete Homology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01EBC-8A56-6059-6F96-EB158E7BB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79369"/>
            <a:ext cx="9144000" cy="1094320"/>
          </a:xfrm>
        </p:spPr>
        <p:txBody>
          <a:bodyPr/>
          <a:lstStyle/>
          <a:p>
            <a:r>
              <a:rPr lang="en-CA" b="1" dirty="0">
                <a:latin typeface="Segoe UI Semibold" panose="020B0702040204020203" pitchFamily="34" charset="0"/>
                <a:ea typeface="HGPSoeiKakugothicUB" panose="020B0400000000000000" pitchFamily="34" charset="-128"/>
                <a:cs typeface="Segoe UI Semibold" panose="020B0702040204020203" pitchFamily="34" charset="0"/>
              </a:rPr>
              <a:t>Nathan Kershaw</a:t>
            </a:r>
          </a:p>
          <a:p>
            <a:r>
              <a:rPr lang="en-CA" b="1" dirty="0">
                <a:latin typeface="Segoe UI Semibold" panose="020B0702040204020203" pitchFamily="34" charset="0"/>
                <a:ea typeface="HGPSoeiKakugothicUB" panose="020B0400000000000000" pitchFamily="34" charset="-128"/>
                <a:cs typeface="Segoe UI Semibold" panose="020B0702040204020203" pitchFamily="34" charset="0"/>
              </a:rPr>
              <a:t>Joint with Chris </a:t>
            </a:r>
            <a:r>
              <a:rPr lang="en-CA" b="1" dirty="0" err="1">
                <a:latin typeface="Segoe UI Semibold" panose="020B0702040204020203" pitchFamily="34" charset="0"/>
                <a:ea typeface="HGPSoeiKakugothicUB" panose="020B0400000000000000" pitchFamily="34" charset="-128"/>
                <a:cs typeface="Segoe UI Semibold" panose="020B0702040204020203" pitchFamily="34" charset="0"/>
              </a:rPr>
              <a:t>Kapulkin</a:t>
            </a:r>
            <a:endParaRPr lang="en-CA" b="1" dirty="0">
              <a:latin typeface="Segoe UI Semibold" panose="020B0702040204020203" pitchFamily="34" charset="0"/>
              <a:ea typeface="HGPSoeiKakugothicUB" panose="020B0400000000000000" pitchFamily="34" charset="-128"/>
              <a:cs typeface="Segoe UI Semibold" panose="020B0702040204020203" pitchFamily="34" charset="0"/>
            </a:endParaRPr>
          </a:p>
        </p:txBody>
      </p:sp>
      <p:pic>
        <p:nvPicPr>
          <p:cNvPr id="4" name="Picture 3" descr="A purple shield with white and black text&#10;&#10;AI-generated content may be incorrect.">
            <a:extLst>
              <a:ext uri="{FF2B5EF4-FFF2-40B4-BE49-F238E27FC236}">
                <a16:creationId xmlns:a16="http://schemas.microsoft.com/office/drawing/2014/main" id="{371123D8-47F4-36BB-CBFB-EFE911763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834" y="4483567"/>
            <a:ext cx="1184332" cy="125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282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8A553-33A5-BCD9-F693-EC99E3AC2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FC8D5-9DD9-3D4F-E501-8589B2595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901"/>
            <a:ext cx="10515600" cy="47470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11111"/>
                </a:solidFill>
                <a:latin typeface="Inter"/>
              </a:rPr>
              <a:t>Main reference:</a:t>
            </a:r>
          </a:p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latin typeface="Inter"/>
              </a:rPr>
              <a:t>C. </a:t>
            </a:r>
            <a:r>
              <a:rPr lang="en-US" dirty="0" err="1">
                <a:solidFill>
                  <a:srgbClr val="111111"/>
                </a:solidFill>
                <a:latin typeface="Inter"/>
              </a:rPr>
              <a:t>Kapulkin</a:t>
            </a:r>
            <a:r>
              <a:rPr lang="en-US" dirty="0">
                <a:solidFill>
                  <a:srgbClr val="111111"/>
                </a:solidFill>
                <a:latin typeface="Inter"/>
              </a:rPr>
              <a:t> and N. Kershaw, </a:t>
            </a:r>
            <a:r>
              <a:rPr lang="en-US" i="1" dirty="0">
                <a:solidFill>
                  <a:srgbClr val="111111"/>
                </a:solidFill>
                <a:latin typeface="Inter"/>
              </a:rPr>
              <a:t>Data analysis using discrete cubical homology</a:t>
            </a:r>
            <a:r>
              <a:rPr lang="en-US" dirty="0">
                <a:solidFill>
                  <a:srgbClr val="111111"/>
                </a:solidFill>
                <a:latin typeface="Inter"/>
              </a:rPr>
              <a:t>, 2025. https://arxiv.org/abs/2506.15020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Other references:</a:t>
            </a:r>
          </a:p>
          <a:p>
            <a:pPr marL="0" indent="0">
              <a:buNone/>
            </a:pPr>
            <a:r>
              <a:rPr lang="en-US" dirty="0"/>
              <a:t>H. Barcelo, V. Capraro and J. A. White, </a:t>
            </a:r>
            <a:r>
              <a:rPr lang="en-US" i="1" dirty="0"/>
              <a:t>Discrete homology theory for metric spaces</a:t>
            </a:r>
            <a:r>
              <a:rPr lang="en-US" dirty="0"/>
              <a:t>, Bull. Lond. Math. Soc </a:t>
            </a:r>
            <a:r>
              <a:rPr lang="en-US" b="1" dirty="0"/>
              <a:t>46</a:t>
            </a:r>
            <a:r>
              <a:rPr lang="en-US" dirty="0"/>
              <a:t> (2014), no. 5, 889-905.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H. Barcelo, C. Greene, A. S. Jarrah, V. Welker, </a:t>
            </a:r>
            <a:r>
              <a:rPr lang="en-US" i="1" dirty="0"/>
              <a:t>Discrete cubical and path homologies of graphs</a:t>
            </a:r>
            <a:r>
              <a:rPr lang="en-US" dirty="0"/>
              <a:t>, </a:t>
            </a:r>
            <a:r>
              <a:rPr lang="en-US" dirty="0" err="1"/>
              <a:t>Algebr</a:t>
            </a:r>
            <a:r>
              <a:rPr lang="en-US" dirty="0"/>
              <a:t>. Comb. </a:t>
            </a:r>
            <a:r>
              <a:rPr lang="en-US" b="1" dirty="0"/>
              <a:t>2</a:t>
            </a:r>
            <a:r>
              <a:rPr lang="en-US" dirty="0"/>
              <a:t> (2019), no. 3, 417-437.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C. </a:t>
            </a:r>
            <a:r>
              <a:rPr lang="en-US" dirty="0" err="1"/>
              <a:t>Kapulkin</a:t>
            </a:r>
            <a:r>
              <a:rPr lang="en-US" dirty="0"/>
              <a:t> and N. Kershaw, </a:t>
            </a:r>
            <a:r>
              <a:rPr lang="en-US" i="1" dirty="0"/>
              <a:t>Efficient computations of discrete cubical homology</a:t>
            </a:r>
            <a:r>
              <a:rPr lang="en-US" dirty="0"/>
              <a:t>, 2024. arxiv.org/abs/2410.09939 </a:t>
            </a:r>
            <a:r>
              <a:rPr lang="en-CA" dirty="0"/>
              <a:t>	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331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AF72C-C601-D6AA-763B-88802BAF3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What is TDA?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7DD81-108C-5005-3CD1-5156A216A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6"/>
            <a:ext cx="10515600" cy="477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>
                <a:latin typeface="Segoe UI Bold" panose="020B0802040204020203" pitchFamily="34" charset="0"/>
                <a:cs typeface="Segoe UI Bold" panose="020B0802040204020203" pitchFamily="34" charset="0"/>
              </a:rPr>
              <a:t>Key insight: </a:t>
            </a:r>
            <a:r>
              <a:rPr lang="en-CA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the </a:t>
            </a:r>
            <a:r>
              <a:rPr lang="en-CA" sz="3200" dirty="0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shape of data </a:t>
            </a:r>
            <a:r>
              <a:rPr lang="en-CA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carries relevant information worth studying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CC3FA5-341F-B554-0532-610FE6F30F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025" t="23158" r="30950" b="21898"/>
          <a:stretch>
            <a:fillRect/>
          </a:stretch>
        </p:blipFill>
        <p:spPr>
          <a:xfrm>
            <a:off x="1529545" y="2407934"/>
            <a:ext cx="4066599" cy="339451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C64173-7094-F78B-D968-1494A252CF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620" t="24652" r="32140" b="18613"/>
          <a:stretch>
            <a:fillRect/>
          </a:stretch>
        </p:blipFill>
        <p:spPr>
          <a:xfrm>
            <a:off x="6595858" y="2275996"/>
            <a:ext cx="3810533" cy="365838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07E0079-D325-6167-BD0C-90950A11F3D7}"/>
              </a:ext>
            </a:extLst>
          </p:cNvPr>
          <p:cNvSpPr txBox="1"/>
          <p:nvPr/>
        </p:nvSpPr>
        <p:spPr>
          <a:xfrm>
            <a:off x="838200" y="5763286"/>
            <a:ext cx="99504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How can we differentiate between these datasets?</a:t>
            </a:r>
          </a:p>
        </p:txBody>
      </p:sp>
    </p:spTree>
    <p:extLst>
      <p:ext uri="{BB962C8B-B14F-4D97-AF65-F5344CB8AC3E}">
        <p14:creationId xmlns:p14="http://schemas.microsoft.com/office/powerpoint/2010/main" val="164491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33AA-2A22-6403-EF95-C9C39FC56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884B3-ACCB-B1E9-BD43-48885037E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Determining shape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0B8D4-6036-D79A-6B35-10ED68C38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6"/>
            <a:ext cx="10515600" cy="477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We can try and use the </a:t>
            </a:r>
            <a:r>
              <a:rPr lang="en-CA" sz="3200" dirty="0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first homology group</a:t>
            </a:r>
            <a:r>
              <a:rPr lang="en-CA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to differentiate these datasets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990EFC-D1CF-1A42-7FA7-480DFDEF8E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20" t="24652" r="32140" b="18613"/>
          <a:stretch>
            <a:fillRect/>
          </a:stretch>
        </p:blipFill>
        <p:spPr>
          <a:xfrm>
            <a:off x="6595857" y="2275996"/>
            <a:ext cx="3810533" cy="36583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A10373-7E85-DBD0-8D1A-CF4BE4AF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25" t="23158" r="30950" b="21898"/>
          <a:stretch>
            <a:fillRect/>
          </a:stretch>
        </p:blipFill>
        <p:spPr>
          <a:xfrm>
            <a:off x="1529545" y="2407934"/>
            <a:ext cx="4066599" cy="33945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56E8F2F-A19C-3677-D786-664129CC5FD3}"/>
                  </a:ext>
                </a:extLst>
              </p:cNvPr>
              <p:cNvSpPr txBox="1"/>
              <p:nvPr/>
            </p:nvSpPr>
            <p:spPr>
              <a:xfrm>
                <a:off x="2559075" y="5743483"/>
                <a:ext cx="200753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CA" sz="3200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56E8F2F-A19C-3677-D786-664129CC5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75" y="5743483"/>
                <a:ext cx="2007537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99AB707-DE68-E931-BE3C-D00F64DD73E7}"/>
                  </a:ext>
                </a:extLst>
              </p:cNvPr>
              <p:cNvSpPr txBox="1"/>
              <p:nvPr/>
            </p:nvSpPr>
            <p:spPr>
              <a:xfrm>
                <a:off x="7497354" y="5743483"/>
                <a:ext cx="200753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CA" sz="32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99AB707-DE68-E931-BE3C-D00F64DD7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7354" y="5743483"/>
                <a:ext cx="2007537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711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5DC77-15BE-E57E-101F-6B8C0DC4C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60369-EB20-608F-F1FA-A3C14AF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Fixing a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6F5FFE-E1D3-A263-C960-CAE5271844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6"/>
                <a:ext cx="10515600" cy="477774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For a value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𝒓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≥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𝟎</m:t>
                    </m:r>
                    <m:r>
                      <a:rPr lang="en-CA" sz="32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,</m:t>
                    </m:r>
                  </m:oMath>
                </a14:m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form a simplicial complex </a:t>
                </a:r>
                <a14:m>
                  <m:oMath xmlns:m="http://schemas.openxmlformats.org/officeDocument/2006/math">
                    <m:r>
                      <a:rPr lang="en-CA" sz="32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𝐑𝐢𝐩</m:t>
                    </m:r>
                    <m:sSub>
                      <m:sSubPr>
                        <m:ctrlPr>
                          <a:rPr lang="en-CA" sz="32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200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𝐬</m:t>
                        </m:r>
                      </m:e>
                      <m:sub>
                        <m:r>
                          <a:rPr lang="en-CA" sz="32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𝒓</m:t>
                        </m:r>
                      </m:sub>
                    </m:sSub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(</m:t>
                    </m:r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𝑿</m:t>
                    </m:r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)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</a:t>
                </a:r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called the </a:t>
                </a:r>
                <a:r>
                  <a:rPr lang="en-CA" sz="3200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Rips complex:</a:t>
                </a:r>
              </a:p>
              <a:p>
                <a:pPr marL="0" indent="0">
                  <a:buNone/>
                </a:pPr>
                <a:endParaRPr lang="en-CA" sz="3200" dirty="0">
                  <a:solidFill>
                    <a:srgbClr val="0070C0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CA" sz="3200" b="1" i="0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𝐑𝐢𝐩</m:t>
                    </m:r>
                    <m:sSub>
                      <m:sSub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200" b="1" i="0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𝐬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𝒓</m:t>
                        </m:r>
                      </m:sub>
                    </m:sSub>
                    <m:sSub>
                      <m:sSub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𝑿</m:t>
                            </m:r>
                          </m:e>
                        </m:d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𝟎</m:t>
                        </m:r>
                      </m:sub>
                    </m:sSub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𝑿</m:t>
                    </m:r>
                  </m:oMath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𝟎</m:t>
                            </m:r>
                          </m:sub>
                        </m:s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∈</m:t>
                    </m:r>
                    <m:r>
                      <a:rPr lang="en-CA" sz="3200" b="1" i="0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𝐑𝐢𝐩</m:t>
                    </m:r>
                    <m:sSub>
                      <m:sSub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200" b="1" i="0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𝐬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𝒓</m:t>
                        </m:r>
                      </m:sub>
                    </m:sSub>
                    <m:sSub>
                      <m:sSub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𝑿</m:t>
                            </m:r>
                          </m:e>
                        </m:d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𝒅</m:t>
                    </m:r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𝒊</m:t>
                            </m:r>
                          </m:sub>
                        </m:s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𝒋</m:t>
                            </m:r>
                          </m:sub>
                        </m:sSub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≤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𝒓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</a:t>
                </a:r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𝒊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,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𝒋</m:t>
                    </m:r>
                  </m:oMath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endParaRPr lang="en-CA" sz="3200" dirty="0">
                  <a:solidFill>
                    <a:srgbClr val="0070C0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6F5FFE-E1D3-A263-C960-CAE5271844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6"/>
                <a:ext cx="10515600" cy="4777747"/>
              </a:xfrm>
              <a:blipFill>
                <a:blip r:embed="rId2"/>
                <a:stretch>
                  <a:fillRect l="-1507" t="-268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703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235D8-E713-DB42-5498-9253BB7E1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97455-4787-5CF3-8B5F-4C2363100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Fixing a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918ADC-AFA2-30C1-0DC8-35D7F9B367F3}"/>
                  </a:ext>
                </a:extLst>
              </p:cNvPr>
              <p:cNvSpPr txBox="1"/>
              <p:nvPr/>
            </p:nvSpPr>
            <p:spPr>
              <a:xfrm>
                <a:off x="838200" y="1398300"/>
                <a:ext cx="609702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At scale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𝒓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𝟎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.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𝟓</m:t>
                    </m:r>
                  </m:oMath>
                </a14:m>
                <a:r>
                  <a:rPr lang="en-CA" sz="3200" b="1" dirty="0"/>
                  <a:t>: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918ADC-AFA2-30C1-0DC8-35D7F9B36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98300"/>
                <a:ext cx="6097022" cy="584775"/>
              </a:xfrm>
              <a:prstGeom prst="rect">
                <a:avLst/>
              </a:prstGeom>
              <a:blipFill>
                <a:blip r:embed="rId2"/>
                <a:stretch>
                  <a:fillRect l="-2600" t="-16667" b="-343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300BE54-AA58-8C9B-4680-7BF652766020}"/>
              </a:ext>
            </a:extLst>
          </p:cNvPr>
          <p:cNvCxnSpPr/>
          <p:nvPr/>
        </p:nvCxnSpPr>
        <p:spPr>
          <a:xfrm>
            <a:off x="5731877" y="4331127"/>
            <a:ext cx="1080097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A9B84A82-77A5-F863-51C7-179F8303C6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166" b="15079"/>
          <a:stretch>
            <a:fillRect/>
          </a:stretch>
        </p:blipFill>
        <p:spPr>
          <a:xfrm>
            <a:off x="0" y="1983075"/>
            <a:ext cx="12192000" cy="457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06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045F9-ED1B-C68D-9E9D-B4FF25A31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70B72-F8C5-0DDE-C4B7-3B4CC272D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Fixing a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E10708-26C6-2279-A222-AA44F22E6DD5}"/>
                  </a:ext>
                </a:extLst>
              </p:cNvPr>
              <p:cNvSpPr txBox="1"/>
              <p:nvPr/>
            </p:nvSpPr>
            <p:spPr>
              <a:xfrm>
                <a:off x="838200" y="1398300"/>
                <a:ext cx="609702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At scale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𝒓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𝟎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.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𝟓</m:t>
                    </m:r>
                  </m:oMath>
                </a14:m>
                <a:r>
                  <a:rPr lang="en-CA" sz="3200" b="1" dirty="0"/>
                  <a:t>: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E10708-26C6-2279-A222-AA44F22E6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98300"/>
                <a:ext cx="6097022" cy="584775"/>
              </a:xfrm>
              <a:prstGeom prst="rect">
                <a:avLst/>
              </a:prstGeom>
              <a:blipFill>
                <a:blip r:embed="rId2"/>
                <a:stretch>
                  <a:fillRect l="-2600" t="-16667" b="-343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827E463-DE70-59DE-B375-3B9C34F8D10E}"/>
                  </a:ext>
                </a:extLst>
              </p:cNvPr>
              <p:cNvSpPr txBox="1"/>
              <p:nvPr/>
            </p:nvSpPr>
            <p:spPr>
              <a:xfrm>
                <a:off x="2233836" y="5854615"/>
                <a:ext cx="209890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CA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en-CA" sz="32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827E463-DE70-59DE-B375-3B9C34F8D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836" y="5854615"/>
                <a:ext cx="2098908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399C6A-6961-E2E4-1F57-27A845DC5F5F}"/>
                  </a:ext>
                </a:extLst>
              </p:cNvPr>
              <p:cNvSpPr txBox="1"/>
              <p:nvPr/>
            </p:nvSpPr>
            <p:spPr>
              <a:xfrm>
                <a:off x="8314494" y="5854614"/>
                <a:ext cx="200753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CA" sz="32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399C6A-6961-E2E4-1F57-27A845DC5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494" y="5854614"/>
                <a:ext cx="2007537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976B783A-9062-E0AC-3DB9-CAD8F3A73D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356" b="20390"/>
          <a:stretch>
            <a:fillRect/>
          </a:stretch>
        </p:blipFill>
        <p:spPr>
          <a:xfrm>
            <a:off x="0" y="1983075"/>
            <a:ext cx="12192000" cy="385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70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235BF-B7FC-E913-1C0B-3EDA148B2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47CB-DD4D-95CB-232B-3676C3403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Fixing a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1EB5E1-876F-F5FB-60EC-D8233D1044D1}"/>
                  </a:ext>
                </a:extLst>
              </p:cNvPr>
              <p:cNvSpPr txBox="1"/>
              <p:nvPr/>
            </p:nvSpPr>
            <p:spPr>
              <a:xfrm>
                <a:off x="838200" y="1398300"/>
                <a:ext cx="609702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At scale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𝒓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𝟎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.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𝟑</m:t>
                    </m:r>
                  </m:oMath>
                </a14:m>
                <a:r>
                  <a:rPr lang="en-CA" sz="3200" b="1" dirty="0"/>
                  <a:t>: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1EB5E1-876F-F5FB-60EC-D8233D104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98300"/>
                <a:ext cx="6097022" cy="584775"/>
              </a:xfrm>
              <a:prstGeom prst="rect">
                <a:avLst/>
              </a:prstGeom>
              <a:blipFill>
                <a:blip r:embed="rId3"/>
                <a:stretch>
                  <a:fillRect l="-2600" t="-16667" b="-343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D5381F-EA1A-C4D5-810B-D0EAB5388786}"/>
                  </a:ext>
                </a:extLst>
              </p:cNvPr>
              <p:cNvSpPr txBox="1"/>
              <p:nvPr/>
            </p:nvSpPr>
            <p:spPr>
              <a:xfrm>
                <a:off x="2233836" y="5854615"/>
                <a:ext cx="18678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3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CA" sz="3200" b="1" dirty="0"/>
                  <a:t> 0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D5381F-EA1A-C4D5-810B-D0EAB5388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836" y="5854615"/>
                <a:ext cx="1867884" cy="492443"/>
              </a:xfrm>
              <a:prstGeom prst="rect">
                <a:avLst/>
              </a:prstGeom>
              <a:blipFill>
                <a:blip r:embed="rId4"/>
                <a:stretch>
                  <a:fillRect t="-23457" r="-12378" b="-5061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2F33F56-19B8-2B4C-223F-50C8A9F48388}"/>
                  </a:ext>
                </a:extLst>
              </p:cNvPr>
              <p:cNvSpPr txBox="1"/>
              <p:nvPr/>
            </p:nvSpPr>
            <p:spPr>
              <a:xfrm>
                <a:off x="8314494" y="5854614"/>
                <a:ext cx="2205732" cy="5035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CA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CA" sz="32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2F33F56-19B8-2B4C-223F-50C8A9F48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494" y="5854614"/>
                <a:ext cx="2205732" cy="5035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BD22805-0B5E-D402-39A7-CA12353D8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2640" b="21700"/>
          <a:stretch>
            <a:fillRect/>
          </a:stretch>
        </p:blipFill>
        <p:spPr>
          <a:xfrm>
            <a:off x="0" y="1865621"/>
            <a:ext cx="12192000" cy="381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99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BC49A-BF5E-17C4-6D51-C32F97F14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B4A69-A359-1AD4-E72F-4784D69C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Fixing a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88F92E8-A2AE-C658-8C91-C3D1B5BB1171}"/>
                  </a:ext>
                </a:extLst>
              </p:cNvPr>
              <p:cNvSpPr txBox="1"/>
              <p:nvPr/>
            </p:nvSpPr>
            <p:spPr>
              <a:xfrm>
                <a:off x="838200" y="1398300"/>
                <a:ext cx="609702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At scale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𝒓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𝟏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.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𝟓</m:t>
                    </m:r>
                  </m:oMath>
                </a14:m>
                <a:r>
                  <a:rPr lang="en-CA" sz="3200" b="1" dirty="0"/>
                  <a:t>: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88F92E8-A2AE-C658-8C91-C3D1B5BB1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98300"/>
                <a:ext cx="6097022" cy="584775"/>
              </a:xfrm>
              <a:prstGeom prst="rect">
                <a:avLst/>
              </a:prstGeom>
              <a:blipFill>
                <a:blip r:embed="rId2"/>
                <a:stretch>
                  <a:fillRect l="-2600" t="-16667" b="-343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B15413-FE15-436E-C5D5-122234471AE4}"/>
                  </a:ext>
                </a:extLst>
              </p:cNvPr>
              <p:cNvSpPr txBox="1"/>
              <p:nvPr/>
            </p:nvSpPr>
            <p:spPr>
              <a:xfrm>
                <a:off x="2233836" y="5854615"/>
                <a:ext cx="200753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CA" sz="32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B15413-FE15-436E-C5D5-122234471A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836" y="5854615"/>
                <a:ext cx="2007537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736560-365E-7782-E3B0-CEA1C71B60A3}"/>
                  </a:ext>
                </a:extLst>
              </p:cNvPr>
              <p:cNvSpPr txBox="1"/>
              <p:nvPr/>
            </p:nvSpPr>
            <p:spPr>
              <a:xfrm>
                <a:off x="8314494" y="5854614"/>
                <a:ext cx="200753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CA" sz="32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736560-365E-7782-E3B0-CEA1C71B6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494" y="5854614"/>
                <a:ext cx="2007537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AA128BB-901A-E242-A7CA-8E6213FAEA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640" b="21521"/>
          <a:stretch>
            <a:fillRect/>
          </a:stretch>
        </p:blipFill>
        <p:spPr>
          <a:xfrm>
            <a:off x="0" y="2004127"/>
            <a:ext cx="12192000" cy="382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08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65773-CE74-62DD-FE35-5EC83A48B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40968-5031-F2AC-C12B-778334456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Persistent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9469ED-445E-B7AE-F5B5-682FD8BE40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6"/>
                <a:ext cx="10515600" cy="477774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CA" sz="3200" dirty="0">
                    <a:latin typeface="Segoe UI Bold" panose="020B0802040204020203" pitchFamily="34" charset="0"/>
                    <a:cs typeface="Segoe UI Bold" panose="020B0802040204020203" pitchFamily="34" charset="0"/>
                  </a:rPr>
                  <a:t>Idea: </a:t>
                </a:r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don’t need to fix a scale </a:t>
                </a:r>
              </a:p>
              <a:p>
                <a:pPr marL="0" indent="0">
                  <a:buNone/>
                </a:pPr>
                <a:endParaRPr lang="en-CA" sz="32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𝒓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≤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𝒔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, have an inclusion </a:t>
                </a:r>
                <a14:m>
                  <m:oMath xmlns:m="http://schemas.openxmlformats.org/officeDocument/2006/math">
                    <m:r>
                      <a:rPr lang="en-CA" sz="32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𝐑𝐢𝐩</m:t>
                    </m:r>
                    <m:sSub>
                      <m:sSubPr>
                        <m:ctrlPr>
                          <a:rPr lang="en-CA" sz="32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200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𝐬</m:t>
                        </m:r>
                      </m:e>
                      <m:sub>
                        <m:r>
                          <a:rPr lang="en-CA" sz="32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𝒓</m:t>
                        </m:r>
                      </m:sub>
                    </m:sSub>
                    <m:d>
                      <m:dPr>
                        <m:ctrlPr>
                          <a:rPr lang="en-CA" sz="32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𝑿</m:t>
                        </m:r>
                      </m:e>
                    </m:d>
                    <m:r>
                      <a:rPr lang="en-CA" sz="3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 Semibold" panose="020B0702040204020203" pitchFamily="34" charset="0"/>
                      </a:rPr>
                      <m:t>↪</m:t>
                    </m:r>
                    <m:r>
                      <a:rPr lang="en-CA" sz="32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 Semibold" panose="020B0702040204020203" pitchFamily="34" charset="0"/>
                      </a:rPr>
                      <m:t>𝐑𝐢𝐩</m:t>
                    </m:r>
                    <m:sSub>
                      <m:sSubPr>
                        <m:ctrlPr>
                          <a:rPr lang="en-CA" sz="32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200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  <m:t>𝐬</m:t>
                        </m:r>
                      </m:e>
                      <m:sub>
                        <m:r>
                          <a:rPr lang="en-CA" sz="32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  <m:t>𝒔</m:t>
                        </m:r>
                      </m:sub>
                    </m:sSub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 Semibold" panose="020B0702040204020203" pitchFamily="34" charset="0"/>
                      </a:rPr>
                      <m:t>(</m:t>
                    </m:r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 Semibold" panose="020B0702040204020203" pitchFamily="34" charset="0"/>
                      </a:rPr>
                      <m:t>𝑿</m:t>
                    </m:r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 Semibold" panose="020B0702040204020203" pitchFamily="34" charset="0"/>
                      </a:rPr>
                      <m:t>)</m:t>
                    </m:r>
                  </m:oMath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Induces a map between homology groups: </a:t>
                </a: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dPr>
                        <m:e>
                          <m:r>
                            <a:rPr lang="en-CA" sz="32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𝐑𝐢𝐩</m:t>
                          </m:r>
                          <m:sSub>
                            <m:sSubPr>
                              <m:ctrlP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sSubPr>
                            <m:e>
                              <m:r>
                                <a:rPr lang="en-CA" sz="3200" b="1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𝐬</m:t>
                              </m:r>
                            </m:e>
                            <m:sub>
                              <m: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𝒓</m:t>
                              </m:r>
                            </m:sub>
                          </m:sSub>
                          <m:d>
                            <m:dPr>
                              <m:ctrlP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dPr>
                            <m:e>
                              <m: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𝑿</m:t>
                              </m:r>
                            </m:e>
                          </m:d>
                        </m:e>
                      </m:d>
                      <m:r>
                        <a:rPr lang="en-CA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→</m:t>
                      </m:r>
                      <m:sSub>
                        <m:sSubPr>
                          <m:ctrlP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dPr>
                        <m:e>
                          <m:r>
                            <a:rPr lang="en-CA" sz="32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𝐑𝐢𝐩</m:t>
                          </m:r>
                          <m:sSub>
                            <m:sSubPr>
                              <m:ctrlP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sSubPr>
                            <m:e>
                              <m:r>
                                <a:rPr lang="en-CA" sz="3200" b="1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𝐬</m:t>
                              </m:r>
                            </m:e>
                            <m:sub>
                              <m: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𝒔</m:t>
                              </m:r>
                            </m:sub>
                          </m:sSub>
                          <m:d>
                            <m:dPr>
                              <m:ctrlP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dPr>
                            <m:e>
                              <m: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𝑿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9469ED-445E-B7AE-F5B5-682FD8BE40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6"/>
                <a:ext cx="10515600" cy="4777747"/>
              </a:xfrm>
              <a:blipFill>
                <a:blip r:embed="rId2"/>
                <a:stretch>
                  <a:fillRect l="-1507" t="-268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75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04546-8D6F-FB13-0FE4-207724253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301F8-BABB-9182-8DE4-88815FC41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Persistent homology</a:t>
            </a:r>
          </a:p>
        </p:txBody>
      </p:sp>
      <p:pic>
        <p:nvPicPr>
          <p:cNvPr id="8" name="rips_filtration_circ">
            <a:hlinkClick r:id="" action="ppaction://media"/>
            <a:extLst>
              <a:ext uri="{FF2B5EF4-FFF2-40B4-BE49-F238E27FC236}">
                <a16:creationId xmlns:a16="http://schemas.microsoft.com/office/drawing/2014/main" id="{C3E2B263-CE36-ED63-5435-E86D7F4DF3CD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65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7903" y="1371330"/>
            <a:ext cx="9776194" cy="5498985"/>
          </a:xfrm>
        </p:spPr>
      </p:pic>
    </p:spTree>
    <p:extLst>
      <p:ext uri="{BB962C8B-B14F-4D97-AF65-F5344CB8AC3E}">
        <p14:creationId xmlns:p14="http://schemas.microsoft.com/office/powerpoint/2010/main" val="182604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7DC2F-2DEA-0601-50DD-E1751C4D2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A0195-770A-06DD-EA62-C5EAB5DA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Persistent homology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BA623-5975-6C97-8714-7B9596F97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6"/>
            <a:ext cx="10515600" cy="477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Track when homology generators </a:t>
            </a:r>
            <a:r>
              <a:rPr lang="en-CA" sz="3200" b="1" dirty="0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appear/disappear </a:t>
            </a: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(are born/die) using a </a:t>
            </a:r>
            <a:r>
              <a:rPr lang="en-CA" sz="3200" b="1" dirty="0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barcode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C7C4F9-DE52-081D-5B93-F0FDA67ED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823" y="4447456"/>
            <a:ext cx="5239130" cy="12600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B7B5EA-465F-7815-257A-EFA689227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048" y="3130603"/>
            <a:ext cx="5219868" cy="257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4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C8BB8-7549-AAC8-9F0D-26C1837F6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E59B-92B7-F052-AA20-9DAFB8B4B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Non-metric 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54400-CB44-BE2D-C5DD-31AAB826F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6"/>
            <a:ext cx="10515600" cy="477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What if our data is equipped with a </a:t>
            </a:r>
            <a:r>
              <a:rPr lang="en-CA" sz="3200" b="1" dirty="0" err="1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semimetric</a:t>
            </a:r>
            <a:r>
              <a:rPr lang="en-CA" sz="3200" b="1" dirty="0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instead?</a:t>
            </a:r>
          </a:p>
        </p:txBody>
      </p:sp>
      <p:pic>
        <p:nvPicPr>
          <p:cNvPr id="4" name="PointsToDistanceMatrix_pt1">
            <a:hlinkClick r:id="" action="ppaction://media"/>
            <a:extLst>
              <a:ext uri="{FF2B5EF4-FFF2-40B4-BE49-F238E27FC236}">
                <a16:creationId xmlns:a16="http://schemas.microsoft.com/office/drawing/2014/main" id="{C38EE730-EB52-54B7-B29B-F993A80365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82876" y="1935105"/>
            <a:ext cx="8626247" cy="485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19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67FD7-E0AF-7F70-139D-35F59A1A3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ointsToDistanceMatrix_pt2">
            <a:hlinkClick r:id="" action="ppaction://media"/>
            <a:extLst>
              <a:ext uri="{FF2B5EF4-FFF2-40B4-BE49-F238E27FC236}">
                <a16:creationId xmlns:a16="http://schemas.microsoft.com/office/drawing/2014/main" id="{67470A33-0CF7-ADAC-7759-74A75AEEBC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82875" y="1928927"/>
            <a:ext cx="8626247" cy="48522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8588F6-B9B5-C18B-6E7E-D2EB61187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Non-metric 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19725-0F79-7818-01C0-54932585E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6"/>
            <a:ext cx="10515600" cy="477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What if our data is equipped with a </a:t>
            </a:r>
            <a:r>
              <a:rPr lang="en-CA" sz="3200" b="1" dirty="0" err="1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semimetric</a:t>
            </a:r>
            <a:r>
              <a:rPr lang="en-CA" sz="3200" b="1" dirty="0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instead?</a:t>
            </a:r>
          </a:p>
        </p:txBody>
      </p:sp>
    </p:spTree>
    <p:extLst>
      <p:ext uri="{BB962C8B-B14F-4D97-AF65-F5344CB8AC3E}">
        <p14:creationId xmlns:p14="http://schemas.microsoft.com/office/powerpoint/2010/main" val="307681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99BBF-A4D9-1C83-1AB3-16B4CD2B1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2936-C853-80A7-50C2-AD00EA29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Non-metric 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6FC84-500B-11BB-ED05-184C4503F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5"/>
            <a:ext cx="10515600" cy="543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What if our data is equipped with a </a:t>
            </a:r>
            <a:r>
              <a:rPr lang="en-CA" sz="3200" b="1" dirty="0" err="1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semimetric</a:t>
            </a:r>
            <a:r>
              <a:rPr lang="en-CA" sz="3200" b="1" dirty="0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instead?</a:t>
            </a: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2F7386-B657-1436-BDB5-F6916DBA42BC}"/>
              </a:ext>
            </a:extLst>
          </p:cNvPr>
          <p:cNvSpPr txBox="1"/>
          <p:nvPr/>
        </p:nvSpPr>
        <p:spPr>
          <a:xfrm>
            <a:off x="838200" y="5615242"/>
            <a:ext cx="107851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We thus need to develop more </a:t>
            </a:r>
            <a:r>
              <a:rPr lang="en-CA" sz="3200" b="1" dirty="0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noise resistant </a:t>
            </a: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methods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600DFF-A38B-CE76-EE98-F1420361C0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5490"/>
          <a:stretch>
            <a:fillRect/>
          </a:stretch>
        </p:blipFill>
        <p:spPr>
          <a:xfrm>
            <a:off x="3274691" y="1942268"/>
            <a:ext cx="5642617" cy="364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8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32A96-C553-9576-820B-A7679BEE9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011DB-6129-E233-5C48-B4916AABB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Discrete cubical homology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DA8F4-0368-6A79-F8CA-B6D9655E7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5"/>
            <a:ext cx="10515600" cy="5093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Discrete homology is a homology theory for </a:t>
            </a:r>
            <a:r>
              <a:rPr lang="en-CA" sz="3200" b="1" dirty="0">
                <a:solidFill>
                  <a:srgbClr val="0070C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simple, undirected graphs</a:t>
            </a: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Meant to detect different dimensional holes in graphs</a:t>
            </a: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70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B1D31-AABF-AF71-80BB-BEC8391A4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80118D1-26E2-E4D5-F36E-A35A98B39376}"/>
              </a:ext>
            </a:extLst>
          </p:cNvPr>
          <p:cNvGrpSpPr/>
          <p:nvPr/>
        </p:nvGrpSpPr>
        <p:grpSpPr>
          <a:xfrm>
            <a:off x="2866584" y="2835910"/>
            <a:ext cx="6458831" cy="4022090"/>
            <a:chOff x="3119434" y="2669899"/>
            <a:chExt cx="5941137" cy="346473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4FAF99C-BD7D-FE63-BD35-30E5E1BD3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19434" y="2669899"/>
              <a:ext cx="5941137" cy="346473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86FDFC-F2C7-4AC0-AEC7-89E88B34BD4C}"/>
                </a:ext>
              </a:extLst>
            </p:cNvPr>
            <p:cNvSpPr/>
            <p:nvPr/>
          </p:nvSpPr>
          <p:spPr>
            <a:xfrm>
              <a:off x="4273550" y="3359150"/>
              <a:ext cx="552450" cy="3619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2ED71D-AA53-CA7F-2957-04E36C847B67}"/>
                </a:ext>
              </a:extLst>
            </p:cNvPr>
            <p:cNvSpPr/>
            <p:nvPr/>
          </p:nvSpPr>
          <p:spPr>
            <a:xfrm>
              <a:off x="6937377" y="3429000"/>
              <a:ext cx="552450" cy="3619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3F678D5-3D4D-4A53-281D-939D512AB6D8}"/>
                </a:ext>
              </a:extLst>
            </p:cNvPr>
            <p:cNvSpPr/>
            <p:nvPr/>
          </p:nvSpPr>
          <p:spPr>
            <a:xfrm>
              <a:off x="4273550" y="5401130"/>
              <a:ext cx="552450" cy="3619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71142C-CB71-A886-2685-0B3A5B3DA7BD}"/>
                </a:ext>
              </a:extLst>
            </p:cNvPr>
            <p:cNvSpPr/>
            <p:nvPr/>
          </p:nvSpPr>
          <p:spPr>
            <a:xfrm>
              <a:off x="7213602" y="5700084"/>
              <a:ext cx="552450" cy="3619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B625D14-29CD-0DC0-E814-692E254C204F}"/>
                    </a:ext>
                  </a:extLst>
                </p:cNvPr>
                <p:cNvSpPr txBox="1"/>
                <p:nvPr/>
              </p:nvSpPr>
              <p:spPr>
                <a:xfrm>
                  <a:off x="4385675" y="3371414"/>
                  <a:ext cx="313765" cy="2557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CA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𝑸</m:t>
                            </m:r>
                          </m:e>
                          <m:sup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</m:oMath>
                    </m:oMathPara>
                  </a14:m>
                  <a:endParaRPr lang="en-CA" b="1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B625D14-29CD-0DC0-E814-692E254C20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5675" y="3371414"/>
                  <a:ext cx="313765" cy="255791"/>
                </a:xfrm>
                <a:prstGeom prst="rect">
                  <a:avLst/>
                </a:prstGeom>
                <a:blipFill>
                  <a:blip r:embed="rId3"/>
                  <a:stretch>
                    <a:fillRect l="-21429" t="-2041" r="-5357" b="-22449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AD563F9-2219-BE67-143A-207AC09439D7}"/>
                    </a:ext>
                  </a:extLst>
                </p:cNvPr>
                <p:cNvSpPr txBox="1"/>
                <p:nvPr/>
              </p:nvSpPr>
              <p:spPr>
                <a:xfrm>
                  <a:off x="7054891" y="3371413"/>
                  <a:ext cx="313765" cy="2557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CA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𝑸</m:t>
                            </m:r>
                          </m:e>
                          <m:sup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oMath>
                    </m:oMathPara>
                  </a14:m>
                  <a:endParaRPr lang="en-CA" b="1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AD563F9-2219-BE67-143A-207AC09439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4891" y="3371413"/>
                  <a:ext cx="313765" cy="255791"/>
                </a:xfrm>
                <a:prstGeom prst="rect">
                  <a:avLst/>
                </a:prstGeom>
                <a:blipFill>
                  <a:blip r:embed="rId4"/>
                  <a:stretch>
                    <a:fillRect l="-21429" t="-2041" r="-5357" b="-22449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1BC8444-4EC1-DDCC-1051-7F6B6E9A7B09}"/>
                    </a:ext>
                  </a:extLst>
                </p:cNvPr>
                <p:cNvSpPr txBox="1"/>
                <p:nvPr/>
              </p:nvSpPr>
              <p:spPr>
                <a:xfrm>
                  <a:off x="4400638" y="5529964"/>
                  <a:ext cx="313765" cy="2557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CA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𝑸</m:t>
                            </m:r>
                          </m:e>
                          <m:sup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lang="en-CA" b="1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1BC8444-4EC1-DDCC-1051-7F6B6E9A7B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0638" y="5529964"/>
                  <a:ext cx="313765" cy="255791"/>
                </a:xfrm>
                <a:prstGeom prst="rect">
                  <a:avLst/>
                </a:prstGeom>
                <a:blipFill>
                  <a:blip r:embed="rId5"/>
                  <a:stretch>
                    <a:fillRect l="-21429" t="-2041" r="-3571" b="-22449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200B815-77CC-F0D9-0043-AF7923F94C1E}"/>
                    </a:ext>
                  </a:extLst>
                </p:cNvPr>
                <p:cNvSpPr txBox="1"/>
                <p:nvPr/>
              </p:nvSpPr>
              <p:spPr>
                <a:xfrm>
                  <a:off x="7331803" y="5647052"/>
                  <a:ext cx="313765" cy="2557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CA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𝑸</m:t>
                            </m:r>
                          </m:e>
                          <m:sup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oMath>
                    </m:oMathPara>
                  </a14:m>
                  <a:endParaRPr lang="en-CA" b="1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200B815-77CC-F0D9-0043-AF7923F94C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1803" y="5647052"/>
                  <a:ext cx="313765" cy="255791"/>
                </a:xfrm>
                <a:prstGeom prst="rect">
                  <a:avLst/>
                </a:prstGeom>
                <a:blipFill>
                  <a:blip r:embed="rId6"/>
                  <a:stretch>
                    <a:fillRect l="-21429" t="-2041" r="-5357" b="-22449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C260FE8-0563-B9FD-4020-3538F3DB7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6F60F8-71C3-646C-9F50-BCA9305BD3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5"/>
                <a:ext cx="10515600" cy="509366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The </a:t>
                </a:r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discrete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𝒏</m:t>
                    </m:r>
                  </m:oMath>
                </a14:m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-cube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𝑸</m:t>
                        </m:r>
                      </m:e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has: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  <m:t>𝑸</m:t>
                                </m:r>
                              </m:e>
                              <m:sup>
                                <m: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  <m:t>𝒏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𝑽</m:t>
                        </m:r>
                      </m:sub>
                    </m:sSub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,…, </m:t>
                            </m:r>
                            <m:sSub>
                              <m:sSubPr>
                                <m:ctrlP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  <m:t>𝒏</m:t>
                                </m:r>
                              </m:sub>
                            </m:sSub>
                          </m:e>
                        </m:d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 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𝒙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𝒊</m:t>
                        </m:r>
                      </m:sub>
                    </m:sSub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𝟎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𝟏</m:t>
                        </m:r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}  </m:t>
                    </m:r>
                  </m:oMath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acc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𝒙</m:t>
                        </m:r>
                      </m:e>
                    </m:acc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 ~ </m:t>
                    </m:r>
                    <m:acc>
                      <m:accPr>
                        <m:chr m:val="⃗"/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acc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𝒚</m:t>
                        </m:r>
                      </m:e>
                    </m:acc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if they differ in exactly one coordinate</a:t>
                </a: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6F60F8-71C3-646C-9F50-BCA9305BD3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5"/>
                <a:ext cx="10515600" cy="5093660"/>
              </a:xfrm>
              <a:blipFill>
                <a:blip r:embed="rId7"/>
                <a:stretch>
                  <a:fillRect l="-1507" t="-251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799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2C447-C87E-DBD4-5549-55D97707D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faceMapFirstHalfGIF">
            <a:hlinkClick r:id="" action="ppaction://media"/>
            <a:extLst>
              <a:ext uri="{FF2B5EF4-FFF2-40B4-BE49-F238E27FC236}">
                <a16:creationId xmlns:a16="http://schemas.microsoft.com/office/drawing/2014/main" id="{22C8BF95-5A01-8A9F-9F61-79A30DFB44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6543" y="1487521"/>
            <a:ext cx="10598914" cy="59618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6AD270-D5F9-6F39-97D0-CB2D889D9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6479FE-654E-A637-35C6-ED284AE8C4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5"/>
                <a:ext cx="10515600" cy="509366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define maps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3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3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3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en-CA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m:rPr>
                        <m:nor/>
                      </m:rPr>
                      <a:rPr lang="en-US" sz="3200" b="1" i="0" smtClean="0">
                        <a:latin typeface="Segoe UI Semibold" panose="020B0702040204020203" pitchFamily="34" charset="0"/>
                        <a:cs typeface="Segoe UI Semibold" panose="020B0702040204020203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CA" sz="3200" b="1">
                        <a:latin typeface="Segoe UI Semibold" panose="020B0702040204020203" pitchFamily="34" charset="0"/>
                        <a:cs typeface="Segoe UI Semibold" panose="020B0702040204020203" pitchFamily="34" charset="0"/>
                      </a:rPr>
                      <m:t>⟶</m:t>
                    </m:r>
                    <m:r>
                      <m:rPr>
                        <m:nor/>
                      </m:rPr>
                      <a:rPr lang="en-US" sz="3200" b="1" i="0" smtClean="0">
                        <a:latin typeface="Segoe UI Semibold" panose="020B0702040204020203" pitchFamily="34" charset="0"/>
                        <a:cs typeface="Segoe UI Semibold" panose="020B0702040204020203" pitchFamily="34" charset="0"/>
                      </a:rPr>
                      <m:t> </m:t>
                    </m:r>
                    <m:sSup>
                      <m:sSupPr>
                        <m:ctrlPr>
                          <a:rPr lang="en-US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𝑸</m:t>
                        </m:r>
                      </m:e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by: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sz="32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d>
                        <m:dPr>
                          <m:ctrlPr>
                            <a:rPr lang="en-US" sz="3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, . . . , </m:t>
                          </m:r>
                          <m:sSub>
                            <m:sSubPr>
                              <m:ctrlPr>
                                <a:rPr lang="en-US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≔(</m:t>
                      </m:r>
                      <m:sSub>
                        <m:sSub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, . . . , </m:t>
                      </m:r>
                      <m:sSub>
                        <m:sSub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, . . . , </m:t>
                      </m:r>
                      <m:sSub>
                        <m:sSub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en-US" sz="3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, . . . , </m:t>
                          </m:r>
                          <m:sSub>
                            <m:sSubPr>
                              <m:ctrlPr>
                                <a:rPr lang="en-US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≔(</m:t>
                      </m:r>
                      <m:sSub>
                        <m:sSub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, . . . , </m:t>
                      </m:r>
                      <m:sSub>
                        <m:sSub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, . . . , </m:t>
                      </m:r>
                      <m:sSub>
                        <m:sSub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6479FE-654E-A637-35C6-ED284AE8C4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5"/>
                <a:ext cx="10515600" cy="5093660"/>
              </a:xfrm>
              <a:blipFill>
                <a:blip r:embed="rId6"/>
                <a:stretch>
                  <a:fillRect l="-150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055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1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CD5BD-9A59-C28C-0A17-F2B0442DB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dOfSingCube">
            <a:hlinkClick r:id="" action="ppaction://media"/>
            <a:extLst>
              <a:ext uri="{FF2B5EF4-FFF2-40B4-BE49-F238E27FC236}">
                <a16:creationId xmlns:a16="http://schemas.microsoft.com/office/drawing/2014/main" id="{54843032-DD84-C828-DA52-35CAE3AAE1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0367" y="2271936"/>
            <a:ext cx="9031265" cy="50800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FB7051-73C5-D086-32AB-6856B017D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80B129-9E0A-D93B-BEBC-7D0F10E9E6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5"/>
                <a:ext cx="10515600" cy="509366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A </a:t>
                </a:r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singular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𝒏</m:t>
                    </m:r>
                  </m:oMath>
                </a14:m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-cube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𝑮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is a map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𝑨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 :</m:t>
                    </m:r>
                    <m:sSup>
                      <m:sSup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𝑸</m:t>
                        </m:r>
                      </m:e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𝒏</m:t>
                        </m:r>
                      </m:sup>
                    </m:sSup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→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𝑮</m:t>
                    </m:r>
                  </m:oMath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𝒊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-</a:t>
                </a:r>
                <a:r>
                  <a:rPr lang="en-CA" sz="3200" b="1" dirty="0" err="1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th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positive and negative faces of A are:</a:t>
                </a:r>
              </a:p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	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𝜹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𝒊</m:t>
                        </m:r>
                      </m:sub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−</m:t>
                        </m:r>
                      </m:sup>
                    </m:sSubSup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𝑨</m:t>
                        </m:r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𝑨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∘</m:t>
                    </m:r>
                    <m:sSubSup>
                      <m:sSubSup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𝜹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𝒊</m:t>
                        </m:r>
                      </m:sub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−</m:t>
                        </m:r>
                      </m:sup>
                    </m:sSubSup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 :</m:t>
                    </m:r>
                    <m:sSup>
                      <m:sSup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𝑸</m:t>
                        </m:r>
                      </m:e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𝒏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−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𝟏</m:t>
                        </m:r>
                      </m:sup>
                    </m:sSup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→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𝑮</m:t>
                    </m:r>
                  </m:oMath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	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𝜹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𝒊</m:t>
                        </m:r>
                      </m:sub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+</m:t>
                        </m:r>
                      </m:sup>
                    </m:sSubSup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𝑨</m:t>
                        </m:r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𝑨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∘</m:t>
                    </m:r>
                    <m:sSubSup>
                      <m:sSubSup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𝜹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𝒊</m:t>
                        </m:r>
                      </m:sub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+</m:t>
                        </m:r>
                      </m:sup>
                    </m:sSubSup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 :</m:t>
                    </m:r>
                    <m:sSup>
                      <m:sSup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𝑸</m:t>
                        </m:r>
                      </m:e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𝒏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−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𝟏</m:t>
                        </m:r>
                      </m:sup>
                    </m:sSup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→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𝑮</m:t>
                    </m:r>
                  </m:oMath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80B129-9E0A-D93B-BEBC-7D0F10E9E6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5"/>
                <a:ext cx="10515600" cy="5093660"/>
              </a:xfrm>
              <a:blipFill>
                <a:blip r:embed="rId6"/>
                <a:stretch>
                  <a:fillRect l="-150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165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1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FE420-3292-BD91-9A4F-D2690F000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82962-8D7A-226D-88FC-40006FAA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9186B1-D931-F5EA-04F3-98AC7E218F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5"/>
                <a:ext cx="10515600" cy="509366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An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𝒏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-cube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𝑨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is </a:t>
                </a:r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degenerate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𝜹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𝒊</m:t>
                        </m:r>
                      </m:sub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−</m:t>
                        </m:r>
                      </m:sup>
                    </m:sSubSup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𝑨</m:t>
                        </m:r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sSubSup>
                      <m:sSubSup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𝜹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𝒊</m:t>
                        </m:r>
                      </m:sub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+</m:t>
                        </m:r>
                      </m:sup>
                    </m:sSubSup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for some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𝒊</m:t>
                    </m:r>
                  </m:oMath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𝑪</m:t>
                        </m:r>
                      </m:e>
                      <m:sub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𝒏</m:t>
                        </m:r>
                      </m:sub>
                    </m:sSub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(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𝑮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;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𝑹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)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be free on all </a:t>
                </a:r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non-degenerate 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cubes</a:t>
                </a: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The boundary of an </a:t>
                </a:r>
                <a14:m>
                  <m:oMath xmlns:m="http://schemas.openxmlformats.org/officeDocument/2006/math">
                    <m:r>
                      <a:rPr lang="en-CA" sz="3200" b="1" i="1" dirty="0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𝒏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-cube is given by:</a:t>
                </a: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𝝏</m:t>
                      </m:r>
                      <m:d>
                        <m:dPr>
                          <m:ctrlP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sSup>
                            <m:sSupPr>
                              <m:ctrlP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e>
                      </m:nary>
                      <m:r>
                        <a:rPr lang="en-US" sz="3200" b="1" i="0" smtClean="0">
                          <a:latin typeface="Cambria Math" panose="02040503050406030204" pitchFamily="18" charset="0"/>
                        </a:rPr>
                        <m:t>[</m:t>
                      </m:r>
                      <m:sSubSup>
                        <m:sSubSupPr>
                          <m:ctrlPr>
                            <a:rPr lang="en-CA" sz="32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d>
                        <m:d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CA" sz="32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sz="3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CA" sz="3200" b="1" dirty="0"/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9186B1-D931-F5EA-04F3-98AC7E218F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5"/>
                <a:ext cx="10515600" cy="5093660"/>
              </a:xfrm>
              <a:blipFill>
                <a:blip r:embed="rId3"/>
                <a:stretch>
                  <a:fillRect l="-1507" t="-251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299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B6F33-6CFF-884C-1DA9-82A1A9E63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D48B9-C728-C159-30FF-7D04F7195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E52523-E250-FE48-76C2-CC1718D4DA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5"/>
                <a:ext cx="10515600" cy="509366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CA" sz="3200" dirty="0">
                    <a:latin typeface="Segoe UI Bold" panose="020B0802040204020203" pitchFamily="34" charset="0"/>
                    <a:cs typeface="Segoe UI Bold" panose="020B0802040204020203" pitchFamily="34" charset="0"/>
                  </a:rPr>
                  <a:t>Prop: </a:t>
                </a:r>
                <a:r>
                  <a:rPr lang="en-CA" sz="32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the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𝑪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CA" sz="3200" smtClean="0"/>
                              <m:t>•</m:t>
                            </m:r>
                          </m:sub>
                        </m:sSub>
                        <m:d>
                          <m:d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𝑮</m:t>
                            </m:r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;</m:t>
                            </m:r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𝑹</m:t>
                            </m:r>
                          </m:e>
                        </m:d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 </m:t>
                        </m:r>
                        <m:sSub>
                          <m:sSub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𝝏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CA" sz="3200" smtClean="0"/>
                              <m:t>•</m:t>
                            </m:r>
                          </m:sub>
                        </m:sSub>
                      </m:e>
                    </m:d>
                  </m:oMath>
                </a14:m>
                <a:r>
                  <a:rPr lang="en-CA" sz="3200" b="1" dirty="0">
                    <a:latin typeface="Segoe UI Bold" panose="020B0802040204020203" pitchFamily="34" charset="0"/>
                    <a:cs typeface="Segoe UI Bold" panose="020B0802040204020203" pitchFamily="34" charset="0"/>
                  </a:rPr>
                  <a:t> 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form a </a:t>
                </a:r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chain complex</a:t>
                </a: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latin typeface="Segoe UI Bold" panose="020B0802040204020203" pitchFamily="34" charset="0"/>
                    <a:cs typeface="Segoe UI Bold" panose="020B0802040204020203" pitchFamily="34" charset="0"/>
                  </a:rPr>
                  <a:t>Def: 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for a graph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𝑮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the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𝒏</m:t>
                    </m:r>
                  </m:oMath>
                </a14:m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-</a:t>
                </a:r>
                <a:r>
                  <a:rPr lang="en-CA" sz="3200" b="1" dirty="0" err="1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th</a:t>
                </a:r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discrete homology group 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is:</a:t>
                </a: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dPr>
                        <m:e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𝑮</m:t>
                          </m:r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;</m:t>
                          </m:r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𝑹</m:t>
                          </m:r>
                        </m:e>
                      </m:d>
                      <m:r>
                        <a:rPr lang="en-CA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=</m:t>
                      </m:r>
                      <m:r>
                        <a:rPr lang="en-CA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𝑲𝒆𝒓</m:t>
                      </m:r>
                      <m:r>
                        <a:rPr lang="en-CA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(</m:t>
                      </m:r>
                      <m:sSub>
                        <m:sSubPr>
                          <m:ctrlP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𝝏</m:t>
                          </m:r>
                        </m:e>
                        <m:sub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𝒏</m:t>
                          </m:r>
                        </m:sub>
                      </m:sSub>
                      <m:r>
                        <a:rPr lang="en-CA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)/</m:t>
                      </m:r>
                      <m:r>
                        <a:rPr lang="en-CA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𝑰𝒎</m:t>
                      </m:r>
                      <m:d>
                        <m:dPr>
                          <m:ctrlP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sSubPr>
                            <m:e>
                              <m: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𝝏</m:t>
                              </m:r>
                            </m:e>
                            <m:sub>
                              <m: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𝒏</m:t>
                              </m:r>
                              <m: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+</m:t>
                              </m:r>
                              <m: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E52523-E250-FE48-76C2-CC1718D4DA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5"/>
                <a:ext cx="10515600" cy="5093660"/>
              </a:xfrm>
              <a:blipFill>
                <a:blip r:embed="rId3"/>
                <a:stretch>
                  <a:fillRect l="-1507" t="-2515" r="-75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830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7EE91-7FC7-7F5E-E112-35367B6F7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11B7-3A2A-4A50-97FB-79FB1EA6B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C69FC4-F3F9-4DC8-876B-CD6223DAAE77}"/>
                  </a:ext>
                </a:extLst>
              </p:cNvPr>
              <p:cNvSpPr txBox="1"/>
              <p:nvPr/>
            </p:nvSpPr>
            <p:spPr>
              <a:xfrm>
                <a:off x="947657" y="1690688"/>
                <a:ext cx="10296685" cy="4627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{"/>
                          <m:endChr m:val=""/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,      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CA" sz="3200" b="1" dirty="0"/>
              </a:p>
              <a:p>
                <a:pPr>
                  <a:lnSpc>
                    <a:spcPct val="150000"/>
                  </a:lnSpc>
                </a:pPr>
                <a:endParaRPr lang="en-CA" sz="3200" b="1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en-CA" sz="3200" b="1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CA" sz="3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CA" sz="3200" b="1" i="1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{"/>
                          <m:endChr m:val=""/>
                          <m:ctrlPr>
                            <a:rPr lang="en-CA" sz="3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CA" sz="32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CA" sz="3200" b="1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CA" sz="3200" b="1" i="1">
                                  <a:latin typeface="Cambria Math" panose="02040503050406030204" pitchFamily="18" charset="0"/>
                                </a:rPr>
                                <m:t>,   </m:t>
                              </m:r>
                              <m:r>
                                <a:rPr lang="en-CA" sz="3200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CA" sz="3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CA" sz="3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CA" sz="3200" b="1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CA" sz="3200" b="1" i="1">
                                  <a:latin typeface="Cambria Math" panose="02040503050406030204" pitchFamily="18" charset="0"/>
                                </a:rPr>
                                <m:t>,     </m:t>
                              </m:r>
                              <m:r>
                                <a:rPr lang="en-CA" sz="3200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CA" sz="3200" b="1" i="1"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CA" sz="32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CA" sz="3200" b="1" dirty="0"/>
              </a:p>
              <a:p>
                <a:pPr>
                  <a:lnSpc>
                    <a:spcPct val="150000"/>
                  </a:lnSpc>
                </a:pPr>
                <a:endParaRPr lang="en-CA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C69FC4-F3F9-4DC8-876B-CD6223DAAE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57" y="1690688"/>
                <a:ext cx="10296685" cy="4627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E76A5EB3-B73B-D209-A754-F613C42367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656" r="4573" b="7662"/>
          <a:stretch>
            <a:fillRect/>
          </a:stretch>
        </p:blipFill>
        <p:spPr>
          <a:xfrm>
            <a:off x="6519585" y="1545470"/>
            <a:ext cx="2197303" cy="17748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69C455-A20F-60D9-BC68-765AF23B3C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313" t="41134" r="37466" b="23089"/>
          <a:stretch>
            <a:fillRect/>
          </a:stretch>
        </p:blipFill>
        <p:spPr>
          <a:xfrm>
            <a:off x="6671887" y="4158457"/>
            <a:ext cx="1745415" cy="165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9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8B02F-F50A-BAE2-EEBA-47A25241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74EB7-29BE-7E9D-FF53-633070D17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Discrete cubical homology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F23EB2-6159-61CE-441B-A1F39D5C718E}"/>
                  </a:ext>
                </a:extLst>
              </p:cNvPr>
              <p:cNvSpPr txBox="1"/>
              <p:nvPr/>
            </p:nvSpPr>
            <p:spPr>
              <a:xfrm>
                <a:off x="789917" y="2795619"/>
                <a:ext cx="5934125" cy="1664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d>
                        <m:dPr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  <m:sup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𝒔𝒑𝒉</m:t>
                              </m:r>
                            </m:sup>
                          </m:sSup>
                        </m:e>
                      </m:d>
                      <m:r>
                        <a:rPr lang="en-CA" sz="3200" b="1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CA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,      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e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,     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𝒖𝒏𝒌𝒏𝒐𝒘𝒏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CA" sz="3200" b="1" i="1" smtClean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CA" sz="32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F23EB2-6159-61CE-441B-A1F39D5C7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917" y="2795619"/>
                <a:ext cx="5934125" cy="16644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032B28AE-CFCA-6914-06F3-493DB9D4DB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308" t="11727" r="28922" b="14951"/>
          <a:stretch>
            <a:fillRect/>
          </a:stretch>
        </p:blipFill>
        <p:spPr>
          <a:xfrm>
            <a:off x="6228217" y="1027906"/>
            <a:ext cx="5173866" cy="487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88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D780-77AE-3601-A084-223B8B39C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F47E2-A0D5-9AFB-7E2E-2D75F31F8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DCH vs Rips filtration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1FB92-5266-7190-44C9-E69A3C1A6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5"/>
            <a:ext cx="10515600" cy="639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In the non-metric setting:</a:t>
            </a:r>
          </a:p>
          <a:p>
            <a:pPr marL="0" indent="0"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32D014-6036-6013-D9BA-721709E9555A}"/>
              </a:ext>
            </a:extLst>
          </p:cNvPr>
          <p:cNvSpPr txBox="1">
            <a:spLocks/>
          </p:cNvSpPr>
          <p:nvPr/>
        </p:nvSpPr>
        <p:spPr>
          <a:xfrm>
            <a:off x="1086434" y="5669999"/>
            <a:ext cx="4010799" cy="63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Simplicial homology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8E1A9D-195A-F40F-0BC9-6F83F9E858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95"/>
          <a:stretch>
            <a:fillRect/>
          </a:stretch>
        </p:blipFill>
        <p:spPr>
          <a:xfrm>
            <a:off x="600707" y="2233474"/>
            <a:ext cx="5155248" cy="334077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137EBF8-21E5-4AB2-F773-F6C583F762B6}"/>
              </a:ext>
            </a:extLst>
          </p:cNvPr>
          <p:cNvSpPr txBox="1">
            <a:spLocks/>
          </p:cNvSpPr>
          <p:nvPr/>
        </p:nvSpPr>
        <p:spPr>
          <a:xfrm>
            <a:off x="7440758" y="5669999"/>
            <a:ext cx="3785355" cy="63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Discrete homology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FD4E8-CA1E-EA51-86F1-C951B89AD7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543"/>
          <a:stretch>
            <a:fillRect/>
          </a:stretch>
        </p:blipFill>
        <p:spPr>
          <a:xfrm>
            <a:off x="6168337" y="4424235"/>
            <a:ext cx="5637123" cy="113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8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C44DD-4F38-BD68-9E83-E0B14EF67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8E757-33EE-422F-17F7-3598DCC29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DCH vs Rips filtration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46F8E6-4595-1704-FAC4-3DCD431628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Starting with a perfect circle, add noise in two ways:</a:t>
                </a: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latin typeface="Segoe UI Bold" panose="020B0802040204020203" pitchFamily="34" charset="0"/>
                    <a:cs typeface="Segoe UI Bold" panose="020B0802040204020203" pitchFamily="34" charset="0"/>
                  </a:rPr>
                  <a:t>Method 1 (metric preserving): 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randomly move points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p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  <m:t>ℝ</m:t>
                        </m:r>
                      </m:e>
                      <m:sup>
                        <m:r>
                          <a:rPr lang="en-CA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  <m:t>𝟐</m:t>
                        </m:r>
                      </m:sup>
                    </m:sSup>
                  </m:oMath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latin typeface="Segoe UI Bold" panose="020B0802040204020203" pitchFamily="34" charset="0"/>
                    <a:cs typeface="Segoe UI Bold" panose="020B0802040204020203" pitchFamily="34" charset="0"/>
                  </a:rPr>
                  <a:t>Method 2 (not metric preserving): 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randomly change the distance matrix </a:t>
                </a: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46F8E6-4595-1704-FAC4-3DCD431628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  <a:blipFill>
                <a:blip r:embed="rId3"/>
                <a:stretch>
                  <a:fillRect l="-1507" t="-25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544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289D0-AB81-85A8-CD21-5AFA207C9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61325-C1F8-F913-2D70-3D2250ED6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DCH vs Rips filtration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F6A61B-6CF6-4EE4-7CE8-FE01B8D7A5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The </a:t>
                </a:r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overlap</a:t>
                </a: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of two barcodes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𝑷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𝑸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is given by</a:t>
                </a: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𝑶</m:t>
                      </m:r>
                      <m:d>
                        <m:dPr>
                          <m:ctrlP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dPr>
                        <m:e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𝑷</m:t>
                          </m:r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,</m:t>
                          </m:r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𝑸</m:t>
                          </m:r>
                        </m:e>
                      </m:d>
                      <m:r>
                        <a:rPr lang="en-CA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=</m:t>
                      </m:r>
                      <m:f>
                        <m:fPr>
                          <m:ctrlP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fPr>
                        <m:num>
                          <m:r>
                            <a:rPr lang="en-CA" sz="32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𝐥𝐞𝐧</m:t>
                          </m:r>
                          <m:sSup>
                            <m:sSupPr>
                              <m:ctrlP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CA" sz="32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Segoe UI Semibold" panose="020B0702040204020203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32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Segoe UI Semibold" panose="020B0702040204020203" pitchFamily="34" charset="0"/>
                                    </a:rPr>
                                    <m:t>𝑷</m:t>
                                  </m:r>
                                  <m:r>
                                    <a:rPr lang="en-CA" sz="32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Segoe UI Semibold" panose="020B0702040204020203" pitchFamily="34" charset="0"/>
                                    </a:rPr>
                                    <m:t>∩</m:t>
                                  </m:r>
                                  <m:r>
                                    <a:rPr lang="en-CA" sz="32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Segoe UI Semibold" panose="020B0702040204020203" pitchFamily="34" charset="0"/>
                                    </a:rPr>
                                    <m:t>𝑸</m:t>
                                  </m:r>
                                </m:e>
                              </m:d>
                            </m:e>
                            <m:sup>
                              <m: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CA" sz="32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𝐥𝐞𝐧</m:t>
                          </m:r>
                          <m:d>
                            <m:dPr>
                              <m:ctrlP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dPr>
                            <m:e>
                              <m:r>
                                <a:rPr lang="en-CA" sz="32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𝑷</m:t>
                              </m:r>
                            </m:e>
                          </m:d>
                          <m:r>
                            <a:rPr lang="en-CA" sz="32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𝐥𝐞𝐧</m:t>
                          </m:r>
                          <m:r>
                            <a:rPr lang="en-CA" sz="32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(</m:t>
                          </m:r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𝑸</m:t>
                          </m:r>
                          <m:r>
                            <a:rPr lang="en-CA" sz="32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CA" sz="3200" b="1" dirty="0">
                  <a:solidFill>
                    <a:srgbClr val="0070C0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solidFill>
                    <a:srgbClr val="0070C0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𝑶</m:t>
                    </m:r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𝑷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𝑸</m:t>
                        </m:r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𝟏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means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𝑷</m:t>
                    </m:r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𝑸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𝑶</m:t>
                    </m:r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𝑷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𝑸</m:t>
                        </m:r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𝟎</m:t>
                    </m:r>
                  </m:oMath>
                </a14:m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means </a:t>
                </a:r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disjoint</a:t>
                </a: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Our case: overlap between original barcode and noisy barcode tells us </a:t>
                </a:r>
                <a:r>
                  <a:rPr lang="en-CA" sz="3200" b="1" dirty="0">
                    <a:solidFill>
                      <a:srgbClr val="0070C0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how resistant the method is to noise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F6A61B-6CF6-4EE4-7CE8-FE01B8D7A5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  <a:blipFill>
                <a:blip r:embed="rId3"/>
                <a:stretch>
                  <a:fillRect l="-1507" t="-25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443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95915-74A0-D5F5-F364-28A41D0A7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9659D-507B-C5E0-8E93-C5F9AEDEA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DCH vs Rips filtration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70CE33-AD04-6CEC-59CA-41C0D2CCC310}"/>
              </a:ext>
            </a:extLst>
          </p:cNvPr>
          <p:cNvGrpSpPr/>
          <p:nvPr/>
        </p:nvGrpSpPr>
        <p:grpSpPr>
          <a:xfrm>
            <a:off x="638488" y="2756972"/>
            <a:ext cx="5069912" cy="3423824"/>
            <a:chOff x="397531" y="2756972"/>
            <a:chExt cx="5069912" cy="3423824"/>
          </a:xfrm>
        </p:grpSpPr>
        <p:pic>
          <p:nvPicPr>
            <p:cNvPr id="7" name="Picture 6" descr="A graph of a graph with a red line and blue line&#10;&#10;AI-generated content may be incorrect.">
              <a:extLst>
                <a:ext uri="{FF2B5EF4-FFF2-40B4-BE49-F238E27FC236}">
                  <a16:creationId xmlns:a16="http://schemas.microsoft.com/office/drawing/2014/main" id="{B481E2F0-AB31-21D6-06C4-8FC270211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531" y="2756972"/>
              <a:ext cx="5069912" cy="3379941"/>
            </a:xfrm>
            <a:prstGeom prst="rect">
              <a:avLst/>
            </a:prstGeom>
          </p:spPr>
        </p:pic>
        <p:pic>
          <p:nvPicPr>
            <p:cNvPr id="8" name="Picture 7" descr="A graph of a graph with red and blue lines&#10;&#10;AI-generated content may be incorrect.">
              <a:extLst>
                <a:ext uri="{FF2B5EF4-FFF2-40B4-BE49-F238E27FC236}">
                  <a16:creationId xmlns:a16="http://schemas.microsoft.com/office/drawing/2014/main" id="{68D23D51-3F06-94E7-27A3-D8937960F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6340"/>
            <a:stretch>
              <a:fillRect/>
            </a:stretch>
          </p:blipFill>
          <p:spPr>
            <a:xfrm>
              <a:off x="407782" y="2800855"/>
              <a:ext cx="185559" cy="3379941"/>
            </a:xfrm>
            <a:prstGeom prst="rect">
              <a:avLst/>
            </a:prstGeom>
          </p:spPr>
        </p:pic>
      </p:grpSp>
      <p:pic>
        <p:nvPicPr>
          <p:cNvPr id="9" name="Picture 8" descr="A graph of a graph with red and blue lines&#10;&#10;AI-generated content may be incorrect.">
            <a:extLst>
              <a:ext uri="{FF2B5EF4-FFF2-40B4-BE49-F238E27FC236}">
                <a16:creationId xmlns:a16="http://schemas.microsoft.com/office/drawing/2014/main" id="{8FB0B145-A0D6-7FF7-186E-E337A24BC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654" y="2756972"/>
            <a:ext cx="5069912" cy="33799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9FFEC7-8C0D-5D80-19A0-F4C3291A77CC}"/>
              </a:ext>
            </a:extLst>
          </p:cNvPr>
          <p:cNvSpPr txBox="1"/>
          <p:nvPr/>
        </p:nvSpPr>
        <p:spPr>
          <a:xfrm>
            <a:off x="2130069" y="2172197"/>
            <a:ext cx="20867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Method 1</a:t>
            </a:r>
            <a:endParaRPr lang="en-CA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D189C5-F4D4-789B-0B82-A07A1837BD9B}"/>
              </a:ext>
            </a:extLst>
          </p:cNvPr>
          <p:cNvSpPr txBox="1"/>
          <p:nvPr/>
        </p:nvSpPr>
        <p:spPr>
          <a:xfrm>
            <a:off x="8222906" y="2172196"/>
            <a:ext cx="20867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Method 2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42724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F8C3B-A45F-E574-DE78-DF3297701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8EBFB-1D13-269E-6BB5-091839AA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Results on data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BBDE07-B664-DEE4-8849-1C9431E121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Case where data doesn’t come from metric: distance given by correlation</a:t>
                </a:r>
              </a:p>
              <a:p>
                <a:pPr marL="0" indent="0">
                  <a:buNone/>
                </a:pPr>
                <a:endParaRPr lang="en-CA" sz="3200" b="1" dirty="0">
                  <a:solidFill>
                    <a:srgbClr val="0070C0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E.g. datapoints are weather stations,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𝒅</m:t>
                    </m:r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𝒙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𝒚</m:t>
                        </m:r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=−</m:t>
                    </m:r>
                    <m:r>
                      <a:rPr lang="en-CA" sz="3200" b="1" i="0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𝐥𝐧</m:t>
                    </m:r>
                    <m:d>
                      <m:dPr>
                        <m:ctrlP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p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𝟐</m:t>
                            </m:r>
                          </m:sup>
                        </m:sSup>
                      </m:e>
                    </m:d>
                    <m:r>
                      <a:rPr lang="en-CA" sz="32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 </m:t>
                    </m:r>
                  </m:oMath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BBDE07-B664-DEE4-8849-1C9431E121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  <a:blipFill>
                <a:blip r:embed="rId3"/>
                <a:stretch>
                  <a:fillRect l="-1507" t="-25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89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A8A6-BD13-F388-A244-7C97B1752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22C1D-6925-C0EE-BA26-9112E3A93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Results on data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17F0ED3-A4BB-B0E7-5BFE-60CB355C82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8"/>
          <a:stretch>
            <a:fillRect/>
          </a:stretch>
        </p:blipFill>
        <p:spPr>
          <a:xfrm>
            <a:off x="1181100" y="1407093"/>
            <a:ext cx="9829800" cy="5211302"/>
          </a:xfrm>
        </p:spPr>
      </p:pic>
    </p:spTree>
    <p:extLst>
      <p:ext uri="{BB962C8B-B14F-4D97-AF65-F5344CB8AC3E}">
        <p14:creationId xmlns:p14="http://schemas.microsoft.com/office/powerpoint/2010/main" val="3117954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C0DB9-190A-02D4-2382-3C1176A54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77C4F1-5B52-8A42-5033-2EF8F8972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5"/>
          <a:stretch>
            <a:fillRect/>
          </a:stretch>
        </p:blipFill>
        <p:spPr>
          <a:xfrm>
            <a:off x="1181099" y="1407094"/>
            <a:ext cx="9829799" cy="52113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D54853-D7FC-958E-1411-535209011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Results on data</a:t>
            </a:r>
          </a:p>
        </p:txBody>
      </p:sp>
    </p:spTree>
    <p:extLst>
      <p:ext uri="{BB962C8B-B14F-4D97-AF65-F5344CB8AC3E}">
        <p14:creationId xmlns:p14="http://schemas.microsoft.com/office/powerpoint/2010/main" val="1021774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FD89-3E37-3861-EC30-11BDB114F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6C98-0104-366B-4188-0C9590134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Segoe UI Bold" panose="020B0802040204020203" pitchFamily="34" charset="0"/>
                <a:cs typeface="Segoe UI Bold" panose="020B0802040204020203" pitchFamily="34" charset="0"/>
              </a:rPr>
              <a:t>Results on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04F78B-2383-0142-5D7B-824A570BB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"/>
          <a:stretch>
            <a:fillRect/>
          </a:stretch>
        </p:blipFill>
        <p:spPr>
          <a:xfrm>
            <a:off x="146400" y="1690688"/>
            <a:ext cx="5556243" cy="4000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388FE0-8AF2-21BD-DE8D-CB844A3C0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7"/>
          <a:stretch>
            <a:fillRect/>
          </a:stretch>
        </p:blipFill>
        <p:spPr>
          <a:xfrm>
            <a:off x="5867579" y="3076832"/>
            <a:ext cx="5539969" cy="26147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61BEA8-65D9-FE22-8843-846646A33260}"/>
              </a:ext>
            </a:extLst>
          </p:cNvPr>
          <p:cNvSpPr txBox="1"/>
          <p:nvPr/>
        </p:nvSpPr>
        <p:spPr>
          <a:xfrm>
            <a:off x="7749231" y="5691592"/>
            <a:ext cx="2241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Discrete homology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A56D1E-4F41-905D-E4BF-9A1F3C41CA83}"/>
              </a:ext>
            </a:extLst>
          </p:cNvPr>
          <p:cNvSpPr txBox="1"/>
          <p:nvPr/>
        </p:nvSpPr>
        <p:spPr>
          <a:xfrm>
            <a:off x="1398127" y="5691592"/>
            <a:ext cx="2488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Simplicial homology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7776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14936</TotalTime>
  <Words>871</Words>
  <Application>Microsoft Office PowerPoint</Application>
  <PresentationFormat>Widescreen</PresentationFormat>
  <Paragraphs>165</Paragraphs>
  <Slides>31</Slides>
  <Notes>15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Aptos</vt:lpstr>
      <vt:lpstr>Aptos Display</vt:lpstr>
      <vt:lpstr>Arial</vt:lpstr>
      <vt:lpstr>Cambria Math</vt:lpstr>
      <vt:lpstr>Inter</vt:lpstr>
      <vt:lpstr>Segoe UI Bold</vt:lpstr>
      <vt:lpstr>Segoe UI Semibold</vt:lpstr>
      <vt:lpstr>Office Theme</vt:lpstr>
      <vt:lpstr>Topological Data Analysis Using Discrete Homology</vt:lpstr>
      <vt:lpstr>References</vt:lpstr>
      <vt:lpstr>What is TDA?</vt:lpstr>
      <vt:lpstr>Determining shape</vt:lpstr>
      <vt:lpstr>Fixing a scale</vt:lpstr>
      <vt:lpstr>Fixing a scale</vt:lpstr>
      <vt:lpstr>Fixing a scale</vt:lpstr>
      <vt:lpstr>Fixing a scale</vt:lpstr>
      <vt:lpstr>Fixing a scale</vt:lpstr>
      <vt:lpstr>Persistent homology</vt:lpstr>
      <vt:lpstr>Persistent homology</vt:lpstr>
      <vt:lpstr>Persistent homology</vt:lpstr>
      <vt:lpstr>Non-metric setting</vt:lpstr>
      <vt:lpstr>Non-metric setting</vt:lpstr>
      <vt:lpstr>Non-metric setting</vt:lpstr>
      <vt:lpstr>Discrete cubical homology</vt:lpstr>
      <vt:lpstr>Discrete cubical homology</vt:lpstr>
      <vt:lpstr>Discrete cubical homology</vt:lpstr>
      <vt:lpstr>Discrete cubical homology</vt:lpstr>
      <vt:lpstr>Discrete cubical homology</vt:lpstr>
      <vt:lpstr>Discrete cubical homology</vt:lpstr>
      <vt:lpstr>Discrete cubical homology</vt:lpstr>
      <vt:lpstr>Discrete cubical homology</vt:lpstr>
      <vt:lpstr>DCH vs Rips filtration</vt:lpstr>
      <vt:lpstr>DCH vs Rips filtration</vt:lpstr>
      <vt:lpstr>DCH vs Rips filtration</vt:lpstr>
      <vt:lpstr>DCH vs Rips filtration</vt:lpstr>
      <vt:lpstr>Results on data</vt:lpstr>
      <vt:lpstr>Results on data</vt:lpstr>
      <vt:lpstr>Results on data</vt:lpstr>
      <vt:lpstr>Results on data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Nathan Kershaw</dc:creator>
  <cp:lastModifiedBy>Nathan Kershaw</cp:lastModifiedBy>
  <cp:revision>6</cp:revision>
  <dcterms:created xsi:type="dcterms:W3CDTF">2025-11-07T18:43:18Z</dcterms:created>
  <dcterms:modified xsi:type="dcterms:W3CDTF">2025-12-06T18:48:09Z</dcterms:modified>
</cp:coreProperties>
</file>