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98" r:id="rId3"/>
    <p:sldId id="260" r:id="rId4"/>
    <p:sldId id="261" r:id="rId5"/>
    <p:sldId id="262" r:id="rId6"/>
    <p:sldId id="263" r:id="rId7"/>
    <p:sldId id="266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305" r:id="rId20"/>
    <p:sldId id="304" r:id="rId21"/>
    <p:sldId id="302" r:id="rId22"/>
    <p:sldId id="282" r:id="rId23"/>
    <p:sldId id="284" r:id="rId24"/>
    <p:sldId id="285" r:id="rId25"/>
    <p:sldId id="287" r:id="rId26"/>
    <p:sldId id="288" r:id="rId27"/>
    <p:sldId id="289" r:id="rId28"/>
    <p:sldId id="290" r:id="rId29"/>
    <p:sldId id="292" r:id="rId30"/>
    <p:sldId id="293" r:id="rId31"/>
    <p:sldId id="2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01E5C-8AA3-495D-A4C2-73F3295276AC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4704E-F552-434B-B775-3B74BEE994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2856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4704E-F552-434B-B775-3B74BEE994F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3395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7132-44A8-4648-12D9-F78148A7F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9F5B5-799F-46E1-108F-6C3DB6A17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5D6A3-9FDD-E2E0-E6EF-4E046745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DE37E-60EF-C494-926D-A63581E5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F629E-D7F1-F8F0-3449-DB75AD94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927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BEADD-C438-9BA3-F195-7DE16AD8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A60A7-2707-D536-9EB2-2AE37B254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2C552-5198-A686-D517-B32DF03D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CE32E-4540-E5DF-CCA2-9D5B9C57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0CFD0-1EEC-606B-748C-DE2B1B334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051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A3F2-8815-2315-D010-D80F54B6C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9A02D-B655-ACBB-1E30-07C327C38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0E15A-B844-3BCE-36AA-446C316A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0E757-4A56-89DA-FC06-9C584B876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2EC70-21FB-4077-9559-D4FAACB5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165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96C55-6B2D-383E-5137-9EA900E5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C7F34-DE05-A440-440F-60A6D9CD2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14B84-5A61-F253-8747-B563EF5DC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BC812-2217-3508-B69C-5A79185A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0A470-DA98-2972-F069-7DDF7C86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8ECCD-890E-9E34-4596-2B7B8FE9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687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C64A8-4677-21D6-1933-9E265E1E5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B4483-571E-F5FF-A45C-7FB5080F2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C90A1-7CB5-11C7-C6D3-9F9D4FC6C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53E90-28EB-15BE-BFD4-29852BCAD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7BD3B7-228F-6D6F-6955-597400933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BB6D09-D43E-5235-5C29-EC88C4414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CA1727-0F7E-84E6-77E8-2F1E50DEC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246553-EE26-8B3C-3E2A-7756AEE1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9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F1B46-E038-E217-0770-AD23ACBB8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0B2ADC-53E8-44EC-3DE7-EBDC10B2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1FCD4-EE19-8B54-496E-05BCBD9E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E2B910-DA21-9FAD-F7D6-43591C828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032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6D85-0669-4D70-8EA7-2558546D1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E95F55-A19E-A10A-4683-F7A112B8C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5FA6B-C85F-2693-8438-C53B7512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403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4785B-A065-31BB-2D79-900A152B8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E653E-2BA8-9EC4-FCFD-79887B89B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2CB5E-668B-BC28-9CAB-6A2709528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4F44A-0141-D688-926A-3E5DD8643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00A7D-434A-AE1C-BB64-50535887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9F721-8385-96E4-C4EB-4BF9D8C7F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441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196F-E61C-158E-9223-98C058DD1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B19C7A-5AB2-42A9-5B82-5508F4C08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54F72-8CE4-3BD8-A6BC-A3E8E6101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6D5B6-BA1F-292C-E954-664A2891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752A2-2F53-6422-3846-10F24E806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ED252-B4BC-25B2-EAAB-93E7B7AD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5801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F0C8F-8777-B4B5-1449-D3AD1AE9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12530-1095-2887-9476-B652FA86F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EF7F5-5230-E0CD-410E-A964814D7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BE8C0-D388-E39C-D076-B5ABADC5F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53770-B249-CA74-44F3-15EBC948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2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E07C1A-A9B0-EAE1-2133-3F7D1F0F8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4D7FC8-DFE4-B152-E6B9-2DC2FF691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C0BFE-3EA6-FA6E-0E9E-E28F4F1F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A01A8-F0BA-CF1E-D584-E39AC5D6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D63CB-CC73-429C-5603-5380CF74A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021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7A215B-8862-0F45-A98C-4DFBCF918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3FE05-2187-BB7D-A091-802E116B0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41B45-01A4-3E59-340E-98BA4F791D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7DA2FC-5F1E-4763-8A8F-C41049C29CB2}" type="datetimeFigureOut">
              <a:rPr lang="en-CA" smtClean="0"/>
              <a:t>2025-07-21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94348-C8B4-2BBC-FCBB-94361B62D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9B93B-E858-010D-9BA2-845A91C0A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D21791-03F6-4C5B-9490-7A2164C9F2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304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43226-1FD6-0A05-54E6-746CF7EE4D9A}"/>
              </a:ext>
            </a:extLst>
          </p:cNvPr>
          <p:cNvSpPr/>
          <p:nvPr/>
        </p:nvSpPr>
        <p:spPr>
          <a:xfrm>
            <a:off x="564078" y="608770"/>
            <a:ext cx="11026239" cy="5628584"/>
          </a:xfrm>
          <a:prstGeom prst="rect">
            <a:avLst/>
          </a:prstGeom>
          <a:solidFill>
            <a:schemeClr val="bg2"/>
          </a:solidFill>
          <a:ln>
            <a:solidFill>
              <a:srgbClr val="582C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1808" y="1319604"/>
            <a:ext cx="9346729" cy="2315749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Discrete Cubical Homology for Data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4487" y="3635353"/>
            <a:ext cx="4561369" cy="14160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solidFill>
                  <a:srgbClr val="595959"/>
                </a:solidFill>
              </a:rPr>
              <a:t>Nathan Kershaw</a:t>
            </a:r>
          </a:p>
          <a:p>
            <a:r>
              <a:rPr lang="en-US" sz="1800" dirty="0">
                <a:solidFill>
                  <a:srgbClr val="595959"/>
                </a:solidFill>
              </a:rPr>
              <a:t>Joint with Chris </a:t>
            </a:r>
            <a:r>
              <a:rPr lang="en-US" sz="1800" dirty="0" err="1">
                <a:solidFill>
                  <a:srgbClr val="595959"/>
                </a:solidFill>
              </a:rPr>
              <a:t>Kapulkin</a:t>
            </a:r>
            <a:endParaRPr lang="en-US" sz="1800" dirty="0">
              <a:solidFill>
                <a:srgbClr val="595959"/>
              </a:solidFill>
            </a:endParaRPr>
          </a:p>
          <a:p>
            <a:r>
              <a:rPr lang="en-US" sz="1800" dirty="0">
                <a:solidFill>
                  <a:srgbClr val="595959"/>
                </a:solidFill>
              </a:rPr>
              <a:t>University of Western Ontario</a:t>
            </a:r>
          </a:p>
        </p:txBody>
      </p:sp>
      <p:pic>
        <p:nvPicPr>
          <p:cNvPr id="14" name="Picture 13" descr="A purple shield with white and black text&#10;&#10;AI-generated content may be incorrect.">
            <a:extLst>
              <a:ext uri="{FF2B5EF4-FFF2-40B4-BE49-F238E27FC236}">
                <a16:creationId xmlns:a16="http://schemas.microsoft.com/office/drawing/2014/main" id="{3F454825-5815-A931-3A90-77778B511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31" y="4822010"/>
            <a:ext cx="1184332" cy="12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6487F-D86B-C505-8EF4-35ACB860D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41D905-8541-C12C-C7B7-61049CEA320F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D1DDB7-9AB0-BF2C-B256-EBFC0E550BBF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D0FBB64-AA52-FB73-0041-DAC0CBA6B0C6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75139286-9F85-3A21-93B6-A5F29E2CFE6F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D21A7983-A9EC-07AD-B095-2F2AE72C30CC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48ADF134-5097-D280-5B96-FF2DC6E82B07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References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E1B8B1-6C8C-420B-6752-4B87E50B0AB3}"/>
              </a:ext>
            </a:extLst>
          </p:cNvPr>
          <p:cNvSpPr txBox="1"/>
          <p:nvPr/>
        </p:nvSpPr>
        <p:spPr>
          <a:xfrm>
            <a:off x="566781" y="1273590"/>
            <a:ext cx="110464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11111"/>
                </a:solidFill>
                <a:effectLst/>
                <a:latin typeface="Inter"/>
              </a:rPr>
              <a:t>Main reference:</a:t>
            </a:r>
          </a:p>
          <a:p>
            <a:r>
              <a:rPr lang="en-US" sz="2400" b="0" dirty="0">
                <a:solidFill>
                  <a:srgbClr val="111111"/>
                </a:solidFill>
                <a:effectLst/>
                <a:latin typeface="Inter"/>
              </a:rPr>
              <a:t>C. </a:t>
            </a:r>
            <a:r>
              <a:rPr lang="en-US" sz="2400" b="0" dirty="0" err="1">
                <a:solidFill>
                  <a:srgbClr val="111111"/>
                </a:solidFill>
                <a:effectLst/>
                <a:latin typeface="Inter"/>
              </a:rPr>
              <a:t>Kapulkin</a:t>
            </a:r>
            <a:r>
              <a:rPr lang="en-US" sz="2400" b="0" dirty="0">
                <a:solidFill>
                  <a:srgbClr val="111111"/>
                </a:solidFill>
                <a:effectLst/>
                <a:latin typeface="Inter"/>
              </a:rPr>
              <a:t> and N. Kershaw, </a:t>
            </a:r>
            <a:r>
              <a:rPr lang="en-US" sz="2400" b="0" i="1" dirty="0">
                <a:solidFill>
                  <a:srgbClr val="111111"/>
                </a:solidFill>
                <a:effectLst/>
                <a:latin typeface="Inter"/>
              </a:rPr>
              <a:t>Data analysis using discrete cubical homology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Inter"/>
              </a:rPr>
              <a:t>, </a:t>
            </a:r>
            <a:r>
              <a:rPr lang="en-US" sz="2400" dirty="0">
                <a:solidFill>
                  <a:srgbClr val="111111"/>
                </a:solidFill>
                <a:latin typeface="Inter"/>
              </a:rPr>
              <a:t>2025. https://arxiv.org/abs/2506.15020</a:t>
            </a:r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Other references:</a:t>
            </a:r>
          </a:p>
          <a:p>
            <a:r>
              <a:rPr lang="en-US" sz="2400" dirty="0"/>
              <a:t>H. Barcelo, V. Capraro and J. A. White, </a:t>
            </a:r>
            <a:r>
              <a:rPr lang="en-US" sz="2400" i="1" dirty="0"/>
              <a:t>Discrete homology theory for metric spaces</a:t>
            </a:r>
            <a:r>
              <a:rPr lang="en-US" sz="2400" dirty="0"/>
              <a:t>, Bull. Lond. Math. Soc </a:t>
            </a:r>
            <a:r>
              <a:rPr lang="en-US" sz="2400" b="1" dirty="0"/>
              <a:t>46</a:t>
            </a:r>
            <a:r>
              <a:rPr lang="en-US" sz="2400" dirty="0"/>
              <a:t> (2014), no. 5, 889-905. </a:t>
            </a:r>
          </a:p>
          <a:p>
            <a:endParaRPr lang="en-US" sz="2400" dirty="0"/>
          </a:p>
          <a:p>
            <a:r>
              <a:rPr lang="en-US" sz="2400" dirty="0"/>
              <a:t>H. Barcelo, C. Greene, A. S. Jarrah, V. Welker, </a:t>
            </a:r>
            <a:r>
              <a:rPr lang="en-US" sz="2400" i="1" dirty="0"/>
              <a:t>Discrete cubical and path homologies of graphs</a:t>
            </a:r>
            <a:r>
              <a:rPr lang="en-US" sz="2400" dirty="0"/>
              <a:t>, </a:t>
            </a:r>
            <a:r>
              <a:rPr lang="en-US" sz="2400" dirty="0" err="1"/>
              <a:t>Algebr</a:t>
            </a:r>
            <a:r>
              <a:rPr lang="en-US" sz="2400" dirty="0"/>
              <a:t>. Comb. </a:t>
            </a:r>
            <a:r>
              <a:rPr lang="en-US" sz="2400" b="1" dirty="0"/>
              <a:t>2</a:t>
            </a:r>
            <a:r>
              <a:rPr lang="en-US" sz="2400" dirty="0"/>
              <a:t> (2019), no. 3, 417-437. </a:t>
            </a:r>
          </a:p>
          <a:p>
            <a:endParaRPr lang="en-US" sz="2400" dirty="0"/>
          </a:p>
          <a:p>
            <a:r>
              <a:rPr lang="en-US" sz="2400" dirty="0"/>
              <a:t>C. </a:t>
            </a:r>
            <a:r>
              <a:rPr lang="en-US" sz="2400" dirty="0" err="1"/>
              <a:t>Kapulkin</a:t>
            </a:r>
            <a:r>
              <a:rPr lang="en-US" sz="2400" dirty="0"/>
              <a:t> and N. Kershaw, </a:t>
            </a:r>
            <a:r>
              <a:rPr lang="en-US" sz="2400" i="1" dirty="0"/>
              <a:t>Efficient computations of discrete cubical homology</a:t>
            </a:r>
            <a:r>
              <a:rPr lang="en-US" sz="2400" dirty="0"/>
              <a:t>, 2024. arxiv.org/abs/2410.09939 </a:t>
            </a:r>
            <a:r>
              <a:rPr lang="en-CA" sz="2400" dirty="0"/>
              <a:t>	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32618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643C2-3F79-72B6-FD9D-9527C08C7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mologyExTop">
            <a:hlinkClick r:id="" action="ppaction://media"/>
            <a:extLst>
              <a:ext uri="{FF2B5EF4-FFF2-40B4-BE49-F238E27FC236}">
                <a16:creationId xmlns:a16="http://schemas.microsoft.com/office/drawing/2014/main" id="{83F1A108-7580-4186-E851-18C63A64D0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303151"/>
            <a:ext cx="10770891" cy="60586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E9946C-A2E2-846F-C797-C3E6073C70CE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9F0BA2-3601-0888-AC11-E721700C8B33}"/>
              </a:ext>
            </a:extLst>
          </p:cNvPr>
          <p:cNvGrpSpPr/>
          <p:nvPr/>
        </p:nvGrpSpPr>
        <p:grpSpPr>
          <a:xfrm>
            <a:off x="-87277" y="6351381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4E2D655-7360-9AE1-D7DF-56FA3F64B3EA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A407D3A6-5F21-E54C-9555-4F54E83D5959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1A526886-0E21-541F-788F-321718ACED12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E0739B48-7D87-E8FB-9954-2056D7279F77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313B93-2DC9-4036-11B5-976296E6B353}"/>
              </a:ext>
            </a:extLst>
          </p:cNvPr>
          <p:cNvSpPr txBox="1"/>
          <p:nvPr/>
        </p:nvSpPr>
        <p:spPr>
          <a:xfrm>
            <a:off x="799344" y="1576248"/>
            <a:ext cx="1450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/>
              <a:t>Topology:</a:t>
            </a:r>
          </a:p>
        </p:txBody>
      </p:sp>
    </p:spTree>
    <p:extLst>
      <p:ext uri="{BB962C8B-B14F-4D97-AF65-F5344CB8AC3E}">
        <p14:creationId xmlns:p14="http://schemas.microsoft.com/office/powerpoint/2010/main" val="338658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3BDE0-7C20-0A11-D1C4-78255F8EA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omologyExGraph">
            <a:hlinkClick r:id="" action="ppaction://media"/>
            <a:extLst>
              <a:ext uri="{FF2B5EF4-FFF2-40B4-BE49-F238E27FC236}">
                <a16:creationId xmlns:a16="http://schemas.microsoft.com/office/drawing/2014/main" id="{C001F050-373F-CC4E-DFB3-663D948877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295319"/>
            <a:ext cx="10770891" cy="60586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3C4E13-86BC-9A19-4E62-1EE53A725676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A87B68-7B2D-5FE4-9BFC-3DD809A759CA}"/>
              </a:ext>
            </a:extLst>
          </p:cNvPr>
          <p:cNvGrpSpPr/>
          <p:nvPr/>
        </p:nvGrpSpPr>
        <p:grpSpPr>
          <a:xfrm>
            <a:off x="-87277" y="6351381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EB5412-BFC7-686C-7D6F-0DFBEB97147B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8010B032-76E7-D05A-79AD-323D25B70CEC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E4DD3BA9-C8A1-80CB-F0E7-7C162C5C5D8F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DB16E149-9C1D-55D3-B88A-CB0B2806E9A0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6A1B24-5158-60D5-D8DE-B24555AD0CC5}"/>
              </a:ext>
            </a:extLst>
          </p:cNvPr>
          <p:cNvSpPr txBox="1"/>
          <p:nvPr/>
        </p:nvSpPr>
        <p:spPr>
          <a:xfrm>
            <a:off x="799344" y="1576248"/>
            <a:ext cx="1450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/>
              <a:t>Topology: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4CCE1E-354C-92B7-F5B0-5045BB793F31}"/>
              </a:ext>
            </a:extLst>
          </p:cNvPr>
          <p:cNvSpPr txBox="1"/>
          <p:nvPr/>
        </p:nvSpPr>
        <p:spPr>
          <a:xfrm>
            <a:off x="6239777" y="1576247"/>
            <a:ext cx="122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/>
              <a:t>Graphs:</a:t>
            </a:r>
          </a:p>
        </p:txBody>
      </p:sp>
    </p:spTree>
    <p:extLst>
      <p:ext uri="{BB962C8B-B14F-4D97-AF65-F5344CB8AC3E}">
        <p14:creationId xmlns:p14="http://schemas.microsoft.com/office/powerpoint/2010/main" val="38350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51082-41F2-D327-1977-4D6DB0013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_def">
            <a:hlinkClick r:id="" action="ppaction://media"/>
            <a:extLst>
              <a:ext uri="{FF2B5EF4-FFF2-40B4-BE49-F238E27FC236}">
                <a16:creationId xmlns:a16="http://schemas.microsoft.com/office/drawing/2014/main" id="{A0E6F312-B048-907B-63F1-E547CC23B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6785" y="1885068"/>
            <a:ext cx="7746454" cy="4357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FA611B-DF04-3DFC-FBBE-6C126D588412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2F2F27-E511-B5FA-A4FE-F9C559612306}"/>
              </a:ext>
            </a:extLst>
          </p:cNvPr>
          <p:cNvGrpSpPr/>
          <p:nvPr/>
        </p:nvGrpSpPr>
        <p:grpSpPr>
          <a:xfrm>
            <a:off x="-87277" y="6351381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DC80D53-AEED-065B-971E-A41D161C45F2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F37A174C-6E14-B436-8911-3D05CF2D4225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6085BFEC-56B7-7988-DB72-599507601A03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906B654A-E3F9-8467-001C-61F1B6451986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3E3332-B52E-A7F5-6BAE-C175042697FE}"/>
                  </a:ext>
                </a:extLst>
              </p:cNvPr>
              <p:cNvSpPr txBox="1"/>
              <p:nvPr/>
            </p:nvSpPr>
            <p:spPr>
              <a:xfrm>
                <a:off x="682538" y="1469570"/>
                <a:ext cx="108749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a </a:t>
                </a:r>
                <a:r>
                  <a:rPr lang="en-CA" sz="2400" b="1" i="1" dirty="0"/>
                  <a:t>graph</a:t>
                </a:r>
                <a:r>
                  <a:rPr lang="en-CA" sz="2400" i="1" dirty="0"/>
                  <a:t>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consists of a vertex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along with a symmetric reflexive 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CA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CA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endParaRPr lang="en-CA" sz="24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3E3332-B52E-A7F5-6BAE-C17504269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8" y="1469570"/>
                <a:ext cx="10874949" cy="830997"/>
              </a:xfrm>
              <a:prstGeom prst="rect">
                <a:avLst/>
              </a:prstGeom>
              <a:blipFill>
                <a:blip r:embed="rId5"/>
                <a:stretch>
                  <a:fillRect l="-897" t="-5882" r="-117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52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BFE6D-3B6F-82C7-76E3-9E78997B9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_def2">
            <a:hlinkClick r:id="" action="ppaction://media"/>
            <a:extLst>
              <a:ext uri="{FF2B5EF4-FFF2-40B4-BE49-F238E27FC236}">
                <a16:creationId xmlns:a16="http://schemas.microsoft.com/office/drawing/2014/main" id="{6C1AEE97-A971-29C6-F679-1C2EE72600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6785" y="1885068"/>
            <a:ext cx="7746453" cy="43573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55C8B0-374D-B0E7-D701-92F7A6143642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145FA7-17F8-776D-7784-30302523B171}"/>
              </a:ext>
            </a:extLst>
          </p:cNvPr>
          <p:cNvGrpSpPr/>
          <p:nvPr/>
        </p:nvGrpSpPr>
        <p:grpSpPr>
          <a:xfrm>
            <a:off x="-87277" y="6351381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C245DC6-E7DE-392F-2A6C-614DBD74F9C9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EA599A30-E084-FA14-76CC-8F0D64242A69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AC379BCC-6AB9-2BF6-024C-441C66E5F547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953D96A7-F666-E4AE-593D-723EDEB788ED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84D660-FB65-E4D7-6472-4619499FC934}"/>
                  </a:ext>
                </a:extLst>
              </p:cNvPr>
              <p:cNvSpPr txBox="1"/>
              <p:nvPr/>
            </p:nvSpPr>
            <p:spPr>
              <a:xfrm>
                <a:off x="682538" y="1469570"/>
                <a:ext cx="108749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a </a:t>
                </a:r>
                <a:r>
                  <a:rPr lang="en-CA" sz="2400" b="1" i="1" dirty="0"/>
                  <a:t>graph</a:t>
                </a:r>
                <a:r>
                  <a:rPr lang="en-CA" sz="2400" i="1" dirty="0"/>
                  <a:t>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consists of a vertex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along with a symmetric reflexive 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CA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CA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endParaRPr lang="en-CA" sz="24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84D660-FB65-E4D7-6472-4619499FC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8" y="1469570"/>
                <a:ext cx="10874949" cy="830997"/>
              </a:xfrm>
              <a:prstGeom prst="rect">
                <a:avLst/>
              </a:prstGeom>
              <a:blipFill>
                <a:blip r:embed="rId5"/>
                <a:stretch>
                  <a:fillRect l="-897" t="-5882" r="-117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10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5B744-C3C6-432E-8C83-9A8786760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64091E5-1162-FB18-00CA-B7F1B58EF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1790" y="-185737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C46B85-2652-3CBA-80C8-C305EBC0B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12" y="1232758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FAF62A-4DC3-9EE6-0A09-DD24CC0EBC27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C9839B-89FB-B3B8-FF67-C4EEBA63D45F}"/>
              </a:ext>
            </a:extLst>
          </p:cNvPr>
          <p:cNvGrpSpPr/>
          <p:nvPr/>
        </p:nvGrpSpPr>
        <p:grpSpPr>
          <a:xfrm>
            <a:off x="-87277" y="6351381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D079450-630F-E2E7-C153-F523916EC587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8FCE1586-047C-B5FB-A5AB-2032C96503E1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F76C6887-78C8-2EE5-FD78-BB4585726293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F56249E6-0021-79B6-14FD-309E4DC45394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14529C-B65D-9A3B-387C-E4BA2C19164C}"/>
                  </a:ext>
                </a:extLst>
              </p:cNvPr>
              <p:cNvSpPr txBox="1"/>
              <p:nvPr/>
            </p:nvSpPr>
            <p:spPr>
              <a:xfrm>
                <a:off x="682538" y="1469570"/>
                <a:ext cx="4457873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Examples:</a:t>
                </a:r>
              </a:p>
              <a:p>
                <a:endParaRPr lang="en-CA" sz="2400" b="1" dirty="0"/>
              </a:p>
              <a:p>
                <a:endParaRPr lang="en-CA" sz="2400" b="1" dirty="0"/>
              </a:p>
              <a:p>
                <a:endParaRPr lang="en-CA" sz="2400" b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The n-cycle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CA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The line 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14529C-B65D-9A3B-387C-E4BA2C1916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8" y="1469570"/>
                <a:ext cx="4457873" cy="3785652"/>
              </a:xfrm>
              <a:prstGeom prst="rect">
                <a:avLst/>
              </a:prstGeom>
              <a:blipFill>
                <a:blip r:embed="rId4"/>
                <a:stretch>
                  <a:fillRect l="-2189" t="-1288" b="-273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665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D4F5F-E57D-78A9-3D74-2E523CD4F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Map">
            <a:hlinkClick r:id="" action="ppaction://media"/>
            <a:extLst>
              <a:ext uri="{FF2B5EF4-FFF2-40B4-BE49-F238E27FC236}">
                <a16:creationId xmlns:a16="http://schemas.microsoft.com/office/drawing/2014/main" id="{F8D85E3B-015A-22F5-668A-01FBC0BE0E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343" y="669427"/>
            <a:ext cx="10676697" cy="60056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05863F-A839-E680-E2D1-1319FC84118C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25A63C-D8AF-B17A-2D73-8B8DB370F354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90D7B1-C6CE-2343-E6E9-CDB33EF40B99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9DFDB44A-1CAF-EB1D-B902-24D9ECED07D6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C910A5B1-C843-12A8-63DD-FEDA23EDC547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DC78AEC0-24CF-2694-E908-FAEB0CF7D4A9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B0B431-674B-B1B0-2516-6438CD83EC92}"/>
                  </a:ext>
                </a:extLst>
              </p:cNvPr>
              <p:cNvSpPr txBox="1"/>
              <p:nvPr/>
            </p:nvSpPr>
            <p:spPr>
              <a:xfrm>
                <a:off x="684891" y="1451035"/>
                <a:ext cx="108749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Def: </a:t>
                </a:r>
                <a:r>
                  <a:rPr lang="en-CA" sz="2400" dirty="0"/>
                  <a:t>a </a:t>
                </a:r>
                <a:r>
                  <a:rPr lang="en-CA" sz="2400" b="1" i="1" dirty="0"/>
                  <a:t>graph map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: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m:rPr>
                        <m:nor/>
                      </m:rPr>
                      <a:rPr lang="en-CA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CA" sz="2400" smtClean="0"/>
                      <m:t>⟶</m:t>
                    </m:r>
                    <m:r>
                      <m:rPr>
                        <m:nor/>
                      </m:rPr>
                      <a:rPr lang="en-CA" sz="2400" b="0" i="0" smtClean="0"/>
                      <m:t>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CA" sz="2400" i="1" dirty="0"/>
                  <a:t> </a:t>
                </a:r>
                <a:r>
                  <a:rPr lang="en-CA" sz="2400" dirty="0"/>
                  <a:t>is a function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: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m:rPr>
                        <m:nor/>
                      </m:rPr>
                      <a:rPr lang="en-CA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CA" sz="2400" smtClean="0"/>
                      <m:t>⟶</m:t>
                    </m:r>
                    <m:r>
                      <m:rPr>
                        <m:nor/>
                      </m:rPr>
                      <a:rPr lang="en-CA" sz="2400" b="0" i="0" smtClean="0"/>
                      <m:t>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CA" sz="2400" i="1" dirty="0"/>
                  <a:t> </a:t>
                </a:r>
                <a:r>
                  <a:rPr lang="en-CA" sz="2400" dirty="0"/>
                  <a:t>that preserves the edge relation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B0B431-674B-B1B0-2516-6438CD83E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91" y="1451035"/>
                <a:ext cx="10874949" cy="830997"/>
              </a:xfrm>
              <a:prstGeom prst="rect">
                <a:avLst/>
              </a:prstGeom>
              <a:blipFill>
                <a:blip r:embed="rId5"/>
                <a:stretch>
                  <a:fillRect l="-841" t="-5882" b="-161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93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C2BD6-FA62-D350-BBB4-34F375A14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xProd">
            <a:hlinkClick r:id="" action="ppaction://media"/>
            <a:extLst>
              <a:ext uri="{FF2B5EF4-FFF2-40B4-BE49-F238E27FC236}">
                <a16:creationId xmlns:a16="http://schemas.microsoft.com/office/drawing/2014/main" id="{17F47768-A85A-175E-9C12-FCB2C791D8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8937" y="1918380"/>
            <a:ext cx="9130546" cy="51359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ECA9B4-1783-AD95-DA6C-0B40B403A60E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6B2ACA4-F398-A6BF-52FE-C3C60D698C59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9043A6-03B7-5493-00DF-0B0F527E7B42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5D8B0D16-968E-D632-655F-C93398153670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342DC6C5-199F-9F13-B676-7724AD95BCF2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824CCED3-F57B-191F-9502-D055491753E8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2D4ABF-7EBB-C265-AB53-D63BC3621C55}"/>
                  </a:ext>
                </a:extLst>
              </p:cNvPr>
              <p:cNvSpPr txBox="1"/>
              <p:nvPr/>
            </p:nvSpPr>
            <p:spPr>
              <a:xfrm>
                <a:off x="684891" y="1451035"/>
                <a:ext cx="10874949" cy="3231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b="1" dirty="0"/>
                  <a:t>Def: </a:t>
                </a:r>
                <a:r>
                  <a:rPr lang="en-CA" sz="2400" dirty="0"/>
                  <a:t>given two graph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CA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CA" sz="2400" dirty="0"/>
                  <a:t> their </a:t>
                </a:r>
                <a:r>
                  <a:rPr lang="en-CA" sz="2400" b="1" i="1" dirty="0"/>
                  <a:t>box product</a:t>
                </a:r>
                <a:r>
                  <a:rPr lang="en-CA" sz="2400" dirty="0"/>
                  <a:t>,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m:rPr>
                        <m:nor/>
                      </m:rPr>
                      <a:rPr lang="en-CA" sz="2400" smtClean="0"/>
                      <m:t>□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CA" sz="2400" dirty="0"/>
                  <a:t> has: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Vertex set: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m:rPr>
                            <m:nor/>
                          </m:rPr>
                          <a:rPr lang="en-CA" sz="2400" smtClean="0"/>
                          <m:t>□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endParaRPr lang="en-CA" sz="2400" dirty="0"/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Edge set: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~(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m:rPr>
                        <m:lit/>
                      </m:rPr>
                      <a:rPr lang="en-CA" sz="2400" b="0" i="1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if either: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~ 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CA" sz="2400" dirty="0"/>
                  <a:t>, or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2D4ABF-7EBB-C265-AB53-D63BC3621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91" y="1451035"/>
                <a:ext cx="10874949" cy="3231654"/>
              </a:xfrm>
              <a:prstGeom prst="rect">
                <a:avLst/>
              </a:prstGeom>
              <a:blipFill>
                <a:blip r:embed="rId5"/>
                <a:stretch>
                  <a:fillRect l="-8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55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9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9723E-EA63-5AC1-56CD-C1399A6BC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Cube">
            <a:hlinkClick r:id="" action="ppaction://media"/>
            <a:extLst>
              <a:ext uri="{FF2B5EF4-FFF2-40B4-BE49-F238E27FC236}">
                <a16:creationId xmlns:a16="http://schemas.microsoft.com/office/drawing/2014/main" id="{828F7EF7-8FC9-1671-6D3A-E0C4F14C3C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5031" y="1645542"/>
            <a:ext cx="8501938" cy="47823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1E13EE-3200-9025-F4FD-DD3226CA4F35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5B6669-5FF3-3F09-D894-0E616285F09F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76696F-605A-A36D-496A-7DAC93B5BE71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F1F82C0D-E3BB-B06D-AE9C-DF92841AD20E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1DC14A91-20EB-E6B2-6638-13A33212B120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D80FF091-5FAA-D528-B0AB-DC982E9BBC24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7B5FCB-C42C-81B4-C89F-46374B7F3A67}"/>
                  </a:ext>
                </a:extLst>
              </p:cNvPr>
              <p:cNvSpPr txBox="1"/>
              <p:nvPr/>
            </p:nvSpPr>
            <p:spPr>
              <a:xfrm>
                <a:off x="684891" y="1451035"/>
                <a:ext cx="10874949" cy="1036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b="1" dirty="0"/>
                  <a:t>Def: </a:t>
                </a:r>
                <a:r>
                  <a:rPr lang="en-CA" sz="2400" dirty="0"/>
                  <a:t>The </a:t>
                </a:r>
                <a:r>
                  <a:rPr lang="en-CA" sz="2400" b="1" i="1" dirty="0"/>
                  <a:t>discrete n-cube</a:t>
                </a:r>
                <a:r>
                  <a:rPr lang="en-CA" sz="2400" dirty="0"/>
                  <a:t>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7B5FCB-C42C-81B4-C89F-46374B7F3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91" y="1451035"/>
                <a:ext cx="10874949" cy="1036822"/>
              </a:xfrm>
              <a:prstGeom prst="rect">
                <a:avLst/>
              </a:prstGeom>
              <a:blipFill>
                <a:blip r:embed="rId5"/>
                <a:stretch>
                  <a:fillRect l="-8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11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F5243-BD22-3392-D1FC-628A5F241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aceMapFirstHalfGIF">
            <a:hlinkClick r:id="" action="ppaction://media"/>
            <a:extLst>
              <a:ext uri="{FF2B5EF4-FFF2-40B4-BE49-F238E27FC236}">
                <a16:creationId xmlns:a16="http://schemas.microsoft.com/office/drawing/2014/main" id="{E1C81974-EB35-8D59-63C0-13109D02EB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1710" y="1628671"/>
            <a:ext cx="9296586" cy="52293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06435B-AD5C-CB4D-3E1A-557CF32A5EAC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44201C-7DF6-C68E-9986-4F5663EB1B79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C75BFF-A644-569F-0454-BA463420FD17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3B9F8A64-5698-B1AB-C66B-4B9EE247F3FF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17BB2F7E-928E-BC10-E01A-4018978AC731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B04A1127-5606-3DD4-CCCD-CF025119B1A2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CF38E23-9988-E837-05EE-035F676F7076}"/>
                  </a:ext>
                </a:extLst>
              </p:cNvPr>
              <p:cNvSpPr txBox="1"/>
              <p:nvPr/>
            </p:nvSpPr>
            <p:spPr>
              <a:xfrm>
                <a:off x="515501" y="1417628"/>
                <a:ext cx="11383005" cy="26466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Label the vertices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  <a:r>
                  <a:rPr lang="en-US" sz="2400" dirty="0"/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. . . 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CA" dirty="0"/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Given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A" sz="2400" dirty="0"/>
                  <a:t> define two maps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: 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CA" sz="2400"/>
                      <m:t>⟶</m:t>
                    </m:r>
                    <m:r>
                      <m:rPr>
                        <m:nor/>
                      </m:rPr>
                      <a:rPr lang="en-US" sz="2400" b="0" i="0" smtClean="0"/>
                      <m:t> 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CA" sz="2400" dirty="0"/>
                  <a:t> by: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. . . 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≔(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0,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. . . 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≔(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1,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CF38E23-9988-E837-05EE-035F676F7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01" y="1417628"/>
                <a:ext cx="11383005" cy="2646622"/>
              </a:xfrm>
              <a:prstGeom prst="rect">
                <a:avLst/>
              </a:prstGeom>
              <a:blipFill>
                <a:blip r:embed="rId5"/>
                <a:stretch>
                  <a:fillRect l="-857" t="-184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52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1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35B1C-8CC0-2542-C82C-B4A16024E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dOfSingCube">
            <a:hlinkClick r:id="" action="ppaction://media"/>
            <a:extLst>
              <a:ext uri="{FF2B5EF4-FFF2-40B4-BE49-F238E27FC236}">
                <a16:creationId xmlns:a16="http://schemas.microsoft.com/office/drawing/2014/main" id="{D21A7A2E-A521-41F3-3255-4EF0AAB223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6066" y="2061489"/>
            <a:ext cx="8619867" cy="48486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0BA6FB-5A69-5144-B915-65FBD0E547AF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B4ADB9-D9F3-7B3C-7996-B70621E8F8D4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51AEA36-2DB0-0C17-CCC3-CAF6A93A1B72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E2611B29-48D8-0353-CD00-826364ED1366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87B68EE6-648B-2977-CF68-7C4A7D1A3C4F}"/>
                </a:ext>
              </a:extLst>
            </p:cNvPr>
            <p:cNvSpPr txBox="1"/>
            <p:nvPr/>
          </p:nvSpPr>
          <p:spPr>
            <a:xfrm>
              <a:off x="11558549" y="6398787"/>
              <a:ext cx="33866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861A42DF-3806-CD2F-51BE-04665051A592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C50DA01-A6D5-DE0C-6B4F-8176B1227C8E}"/>
                  </a:ext>
                </a:extLst>
              </p:cNvPr>
              <p:cNvSpPr txBox="1"/>
              <p:nvPr/>
            </p:nvSpPr>
            <p:spPr>
              <a:xfrm>
                <a:off x="515501" y="1417628"/>
                <a:ext cx="11383005" cy="2270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/>
                  <a:t>Def: </a:t>
                </a:r>
                <a:r>
                  <a:rPr lang="en-US" sz="2400" dirty="0"/>
                  <a:t> a </a:t>
                </a:r>
                <a:r>
                  <a:rPr lang="en-US" sz="2400" b="1" i="1" dirty="0"/>
                  <a:t>singular n-cube</a:t>
                </a:r>
                <a:r>
                  <a:rPr lang="en-US" sz="2400" b="1" dirty="0"/>
                  <a:t> </a:t>
                </a:r>
                <a:r>
                  <a:rPr lang="en-US" sz="2400" dirty="0"/>
                  <a:t>in a graph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is a graph map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: 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m:rPr>
                        <m:nor/>
                      </m:rPr>
                      <a:rPr lang="en-CA" sz="2400"/>
                      <m:t>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2400" b="0" dirty="0"/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The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CA" sz="2400" b="1" i="1" dirty="0"/>
                  <a:t>-</a:t>
                </a:r>
                <a:r>
                  <a:rPr lang="en-CA" sz="2400" b="1" i="1" dirty="0" err="1"/>
                  <a:t>th</a:t>
                </a:r>
                <a:r>
                  <a:rPr lang="en-CA" sz="2400" b="1" i="1" dirty="0"/>
                  <a:t> positive and negative faces </a:t>
                </a:r>
                <a:r>
                  <a:rPr lang="en-CA" sz="2400" dirty="0"/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CA" sz="2400" b="1" i="1" dirty="0"/>
                  <a:t> </a:t>
                </a:r>
                <a:r>
                  <a:rPr lang="en-CA" sz="2400" dirty="0"/>
                  <a:t>are given by </a:t>
                </a:r>
                <a:r>
                  <a:rPr lang="en-CA" sz="2400" dirty="0" err="1"/>
                  <a:t>precomposition</a:t>
                </a:r>
                <a:r>
                  <a:rPr lang="en-CA" sz="2400" dirty="0"/>
                  <a:t>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and</m:t>
                    </m:r>
                  </m:oMath>
                </a14:m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endParaRPr lang="en-CA" sz="2400" b="1" i="1" dirty="0"/>
              </a:p>
              <a:p>
                <a:pPr>
                  <a:lnSpc>
                    <a:spcPct val="150000"/>
                  </a:lnSpc>
                </a:pPr>
                <a:endParaRPr lang="en-CA" sz="2400" b="1" i="1" dirty="0"/>
              </a:p>
              <a:p>
                <a:pPr>
                  <a:lnSpc>
                    <a:spcPct val="150000"/>
                  </a:lnSpc>
                </a:pPr>
                <a:endParaRPr lang="en-CA" sz="2400" b="1" i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C50DA01-A6D5-DE0C-6B4F-8176B1227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01" y="1417628"/>
                <a:ext cx="11383005" cy="2270237"/>
              </a:xfrm>
              <a:prstGeom prst="rect">
                <a:avLst/>
              </a:prstGeom>
              <a:blipFill>
                <a:blip r:embed="rId6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D8CB76-7D07-D09F-226F-247980B0336D}"/>
                  </a:ext>
                </a:extLst>
              </p:cNvPr>
              <p:cNvSpPr txBox="1"/>
              <p:nvPr/>
            </p:nvSpPr>
            <p:spPr>
              <a:xfrm>
                <a:off x="397531" y="2552746"/>
                <a:ext cx="8533376" cy="11573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dirty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. . . 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0,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. . . 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1,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D8CB76-7D07-D09F-226F-247980B03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31" y="2552746"/>
                <a:ext cx="8533376" cy="1157305"/>
              </a:xfrm>
              <a:prstGeom prst="rect">
                <a:avLst/>
              </a:prstGeom>
              <a:blipFill>
                <a:blip r:embed="rId7"/>
                <a:stretch>
                  <a:fillRect b="-57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184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1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2" grpId="0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C89DE-F5FF-F171-E9B6-94B6D7118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3A7AEC1-7DD3-2389-23A3-7B13652AA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135" y="1373123"/>
            <a:ext cx="9667515" cy="54379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1CD1E5-8B02-6D30-8D3B-B0421BC289E7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0D928C-46B0-7A14-AB2E-210152F6E534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3583C2D-80E7-EC6A-8F6C-E80DA14F6399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A5E13D90-6AC8-D411-B29B-BBD3033E5B8D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0B8AE61C-3E6D-2778-602B-272967C779DB}"/>
                </a:ext>
              </a:extLst>
            </p:cNvPr>
            <p:cNvSpPr txBox="1"/>
            <p:nvPr/>
          </p:nvSpPr>
          <p:spPr>
            <a:xfrm>
              <a:off x="11558549" y="6398787"/>
              <a:ext cx="42981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44592D02-F156-368E-2D61-DC83F35CFE6E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16AD503-F106-DC3F-1867-67EC082A05B1}"/>
                  </a:ext>
                </a:extLst>
              </p:cNvPr>
              <p:cNvSpPr txBox="1"/>
              <p:nvPr/>
            </p:nvSpPr>
            <p:spPr>
              <a:xfrm>
                <a:off x="515501" y="1417628"/>
                <a:ext cx="11383005" cy="2270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for some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, we say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b="1" i="1" dirty="0"/>
                  <a:t>degenerate</a:t>
                </a:r>
                <a:r>
                  <a:rPr lang="en-US" sz="2400" i="1" dirty="0"/>
                  <a:t>. </a:t>
                </a:r>
                <a:r>
                  <a:rPr lang="en-US" sz="2400" dirty="0"/>
                  <a:t>Otherwise, we say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b="1" i="1" dirty="0"/>
                  <a:t>non-degenerate</a:t>
                </a:r>
                <a:endParaRPr lang="en-US" sz="2400" i="1" dirty="0"/>
              </a:p>
              <a:p>
                <a:pPr>
                  <a:lnSpc>
                    <a:spcPct val="150000"/>
                  </a:lnSpc>
                </a:pPr>
                <a:endParaRPr lang="en-CA" sz="2400" b="1" i="1" dirty="0"/>
              </a:p>
              <a:p>
                <a:pPr>
                  <a:lnSpc>
                    <a:spcPct val="150000"/>
                  </a:lnSpc>
                </a:pPr>
                <a:endParaRPr lang="en-CA" sz="2400" b="1" i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16AD503-F106-DC3F-1867-67EC082A0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01" y="1417628"/>
                <a:ext cx="11383005" cy="2270237"/>
              </a:xfrm>
              <a:prstGeom prst="rect">
                <a:avLst/>
              </a:prstGeom>
              <a:blipFill>
                <a:blip r:embed="rId3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B6D912C9-6CFB-E2B2-6B34-0D89FE8B9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74966" y="1373122"/>
            <a:ext cx="9667515" cy="543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0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5C11E-48AA-3BF1-F945-74EF5F821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5C8517-9E06-BAF4-027B-FF68EFB6672C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067F31-D3B1-9D90-2FF6-C684661EE41B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658C2C-2990-EF6D-F987-420AF2DB5D63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1E03B290-9395-B9CD-7BD4-95E4D7931E88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A192FEDB-99FE-3507-DBC8-507BFD69174C}"/>
                </a:ext>
              </a:extLst>
            </p:cNvPr>
            <p:cNvSpPr txBox="1"/>
            <p:nvPr/>
          </p:nvSpPr>
          <p:spPr>
            <a:xfrm>
              <a:off x="11558549" y="6398787"/>
              <a:ext cx="4416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F2958017-BE9B-78ED-CA21-CA5EC37E652C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0D292A4-9919-FE5A-A9AB-1265657A3619}"/>
                  </a:ext>
                </a:extLst>
              </p:cNvPr>
              <p:cNvSpPr txBox="1"/>
              <p:nvPr/>
            </p:nvSpPr>
            <p:spPr>
              <a:xfrm>
                <a:off x="515501" y="1417628"/>
                <a:ext cx="11383005" cy="2809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Fix a ring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b="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CA" sz="2400" b="0" i="0" smtClean="0">
                        <a:latin typeface="Cambria Math" panose="02040503050406030204" pitchFamily="18" charset="0"/>
                      </a:rPr>
                      <m:t>≔ </m:t>
                    </m:r>
                  </m:oMath>
                </a14:m>
                <a:r>
                  <a:rPr lang="en-US" sz="2400" b="0" dirty="0"/>
                  <a:t>free generated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b="0" dirty="0"/>
                  <a:t>-module by non-degenerate n-cubes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b="1" dirty="0"/>
                  <a:t>Def: </a:t>
                </a:r>
                <a:r>
                  <a:rPr lang="en-CA" sz="2400" dirty="0"/>
                  <a:t>The </a:t>
                </a:r>
                <a:r>
                  <a:rPr lang="en-CA" sz="2400" b="1" i="1" dirty="0"/>
                  <a:t>boundary</a:t>
                </a:r>
                <a:r>
                  <a:rPr lang="en-CA" sz="2400" dirty="0"/>
                  <a:t> of an n-cube </a:t>
                </a:r>
                <a14:m>
                  <m:oMath xmlns:m="http://schemas.openxmlformats.org/officeDocument/2006/math">
                    <m:r>
                      <a:rPr lang="en-CA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CA" sz="2400" dirty="0"/>
                  <a:t> in </a:t>
                </a:r>
                <a14:m>
                  <m:oMath xmlns:m="http://schemas.openxmlformats.org/officeDocument/2006/math">
                    <m:r>
                      <a:rPr lang="en-CA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A" sz="2400" dirty="0"/>
                  <a:t> is the formal sum: </a:t>
                </a:r>
                <a:endParaRPr lang="en-CA" sz="2400" b="1" dirty="0"/>
              </a:p>
              <a:p>
                <a:pPr>
                  <a:lnSpc>
                    <a:spcPct val="150000"/>
                  </a:lnSpc>
                </a:pPr>
                <a:endParaRPr lang="en-US" sz="2400" b="0" dirty="0"/>
              </a:p>
              <a:p>
                <a:pPr>
                  <a:lnSpc>
                    <a:spcPct val="150000"/>
                  </a:lnSpc>
                </a:pPr>
                <a:endParaRPr lang="en-CA" sz="2400" b="1" i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0D292A4-9919-FE5A-A9AB-1265657A3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01" y="1417628"/>
                <a:ext cx="11383005" cy="2809039"/>
              </a:xfrm>
              <a:prstGeom prst="rect">
                <a:avLst/>
              </a:prstGeom>
              <a:blipFill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F85D65-3E48-7534-CADD-B064CC1C819C}"/>
                  </a:ext>
                </a:extLst>
              </p:cNvPr>
              <p:cNvSpPr txBox="1"/>
              <p:nvPr/>
            </p:nvSpPr>
            <p:spPr>
              <a:xfrm>
                <a:off x="2549506" y="3104730"/>
                <a:ext cx="6069407" cy="1268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(−1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[</m:t>
                      </m:r>
                      <m:sSubSup>
                        <m:sSub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F85D65-3E48-7534-CADD-B064CC1C8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9506" y="3104730"/>
                <a:ext cx="6069407" cy="12685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624CB54-8B3E-5DA8-C675-461B57FBE318}"/>
                  </a:ext>
                </a:extLst>
              </p:cNvPr>
              <p:cNvSpPr txBox="1"/>
              <p:nvPr/>
            </p:nvSpPr>
            <p:spPr>
              <a:xfrm>
                <a:off x="515501" y="4671237"/>
                <a:ext cx="1052397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Prop: </a:t>
                </a:r>
                <a:r>
                  <a:rPr lang="en-US" sz="2400" dirty="0"/>
                  <a:t>The pair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nor/>
                          </m:rPr>
                          <a:rPr lang="en-CA" sz="2400"/>
                          <m:t>•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m:rPr>
                            <m:nor/>
                          </m:rPr>
                          <a:rPr lang="en-CA" sz="2400"/>
                          <m:t>•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b="1" dirty="0"/>
                  <a:t> </a:t>
                </a:r>
                <a:r>
                  <a:rPr lang="en-CA" sz="2400" dirty="0"/>
                  <a:t>form a valid chain complex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624CB54-8B3E-5DA8-C675-461B57FBE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01" y="4671237"/>
                <a:ext cx="10523974" cy="461665"/>
              </a:xfrm>
              <a:prstGeom prst="rect">
                <a:avLst/>
              </a:prstGeom>
              <a:blipFill>
                <a:blip r:embed="rId4"/>
                <a:stretch>
                  <a:fillRect l="-927" t="-10526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246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6FB63-B12F-B04C-7852-102897D3E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7BB37A6-D2B9-7FF4-43F4-95745B1C9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15" y="1574085"/>
            <a:ext cx="10390053" cy="58444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C7BF7F-92D6-B494-4842-AE006E85E78B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9CAC04-60A0-6C2B-3B1B-F8BEF49CA90D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06E955-87C6-E258-57B2-CC8ED14C66AA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DCF4ED51-AD44-85E7-D2AF-49B1576FAAE7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CE87A9BA-CE7C-55DB-5C9D-015D0FEF6B33}"/>
                </a:ext>
              </a:extLst>
            </p:cNvPr>
            <p:cNvSpPr txBox="1"/>
            <p:nvPr/>
          </p:nvSpPr>
          <p:spPr>
            <a:xfrm>
              <a:off x="11558549" y="6398787"/>
              <a:ext cx="42261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03A7C99C-14DD-CE93-FCE2-DF908BC139D1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Discrete Cubical Homology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D9F65C5-160B-5E87-B909-B33EB291BDD4}"/>
                  </a:ext>
                </a:extLst>
              </p:cNvPr>
              <p:cNvSpPr txBox="1"/>
              <p:nvPr/>
            </p:nvSpPr>
            <p:spPr>
              <a:xfrm>
                <a:off x="515501" y="1417628"/>
                <a:ext cx="11383005" cy="2936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b="1" dirty="0"/>
                  <a:t>Def:</a:t>
                </a:r>
                <a:r>
                  <a:rPr lang="en-CA" sz="2400" dirty="0"/>
                  <a:t> Given a graph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A" sz="2400" dirty="0"/>
                  <a:t>, the </a:t>
                </a:r>
                <a:r>
                  <a:rPr lang="en-CA" sz="2400" b="1" i="1" dirty="0"/>
                  <a:t>n-</a:t>
                </a:r>
                <a:r>
                  <a:rPr lang="en-CA" sz="2400" b="1" i="1" dirty="0" err="1"/>
                  <a:t>th</a:t>
                </a:r>
                <a:r>
                  <a:rPr lang="en-CA" sz="2400" b="1" i="1" dirty="0"/>
                  <a:t> discrete cubical homology group </a:t>
                </a:r>
                <a:r>
                  <a:rPr lang="en-CA" sz="2400" dirty="0"/>
                  <a:t>is given by: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𝐾𝑒𝑟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𝐼𝑚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</a:t>
                </a:r>
                <a:endParaRPr lang="en-CA" sz="2400" b="1" dirty="0"/>
              </a:p>
              <a:p>
                <a:pPr>
                  <a:lnSpc>
                    <a:spcPct val="150000"/>
                  </a:lnSpc>
                </a:pPr>
                <a:r>
                  <a:rPr lang="en-CA" sz="2400" b="1" dirty="0"/>
                  <a:t>Ex: </a:t>
                </a:r>
                <a14:m>
                  <m:oMath xmlns:m="http://schemas.openxmlformats.org/officeDocument/2006/math">
                    <m:r>
                      <a:rPr lang="en-CA" sz="2400" b="1" i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{"/>
                        <m:endChr m:val=""/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CA" sz="24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0,  </m:t>
                            </m:r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CA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≤4</m:t>
                            </m:r>
                          </m:e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≥5</m:t>
                            </m:r>
                          </m:e>
                        </m:eqArr>
                      </m:e>
                    </m:d>
                  </m:oMath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D9F65C5-160B-5E87-B909-B33EB291B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01" y="1417628"/>
                <a:ext cx="11383005" cy="2936766"/>
              </a:xfrm>
              <a:prstGeom prst="rect">
                <a:avLst/>
              </a:prstGeom>
              <a:blipFill>
                <a:blip r:embed="rId3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69E41E-B62D-B1BF-EF1D-482DFC13C112}"/>
                  </a:ext>
                </a:extLst>
              </p:cNvPr>
              <p:cNvSpPr txBox="1"/>
              <p:nvPr/>
            </p:nvSpPr>
            <p:spPr>
              <a:xfrm>
                <a:off x="1123055" y="4012477"/>
                <a:ext cx="4302140" cy="1271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𝑠𝑝h</m:t>
                              </m:r>
                            </m:sup>
                          </m:sSup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0,      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=1,3</m:t>
                              </m:r>
                            </m:e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,     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=0,2</m:t>
                              </m:r>
                            </m:e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𝑢𝑛𝑘𝑛𝑜𝑤𝑛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69E41E-B62D-B1BF-EF1D-482DFC13C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055" y="4012477"/>
                <a:ext cx="4302140" cy="1271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524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32672-6A5A-B30A-0FD8-9C836183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ngleProjectionScene">
            <a:hlinkClick r:id="" action="ppaction://media"/>
            <a:extLst>
              <a:ext uri="{FF2B5EF4-FFF2-40B4-BE49-F238E27FC236}">
                <a16:creationId xmlns:a16="http://schemas.microsoft.com/office/drawing/2014/main" id="{91C2884D-A328-D0A9-0372-8F7B34FE04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8100" y="1578951"/>
            <a:ext cx="9138646" cy="51404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62F83D-590B-63C4-3E51-C54E6135D272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FAF164-E909-CB57-F3AE-6655CAFC1D99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1979B04-0B86-F84E-FF56-4CC46E422406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12C55D88-F0B1-D92B-CB05-CC2FDDADF8B8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91ED6D1E-728D-8197-F9C3-34BDABEA45B0}"/>
                </a:ext>
              </a:extLst>
            </p:cNvPr>
            <p:cNvSpPr txBox="1"/>
            <p:nvPr/>
          </p:nvSpPr>
          <p:spPr>
            <a:xfrm>
              <a:off x="11558549" y="6398787"/>
              <a:ext cx="4289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13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A704ED6C-CFAD-1326-8BE0-6904E03B3993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Applications to Data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AAA0D9-D96A-E9DF-4EA2-B2E93060AC5D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dirty="0"/>
                  <a:t>Idea: apply discrete cubical homology to data analysis using methods from TDA</a:t>
                </a:r>
              </a:p>
              <a:p>
                <a:endParaRPr lang="en-CA" sz="2400" dirty="0"/>
              </a:p>
              <a:p>
                <a:r>
                  <a:rPr lang="en-CA" sz="2400" b="1" dirty="0"/>
                  <a:t>Setup:</a:t>
                </a:r>
                <a:r>
                  <a:rPr lang="en-CA" sz="2400" dirty="0"/>
                  <a:t>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let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CA" sz="2400" dirty="0"/>
                  <a:t> finite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≔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CA" sz="2400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CA" sz="2400" dirty="0"/>
              </a:p>
              <a:p>
                <a:r>
                  <a:rPr lang="en-CA" sz="2400" b="1" dirty="0"/>
                  <a:t>Ex:</a:t>
                </a:r>
                <a:r>
                  <a:rPr lang="en-CA" sz="2400" dirty="0"/>
                  <a:t> weather data, stock </a:t>
                </a:r>
              </a:p>
              <a:p>
                <a:r>
                  <a:rPr lang="en-CA" sz="2400" dirty="0"/>
                  <a:t>market data, etc.</a:t>
                </a:r>
                <a:endParaRPr lang="en-CA" sz="2400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AAA0D9-D96A-E9DF-4EA2-B2E93060A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3046988"/>
              </a:xfrm>
              <a:prstGeom prst="rect">
                <a:avLst/>
              </a:prstGeom>
              <a:blipFill>
                <a:blip r:embed="rId5"/>
                <a:stretch>
                  <a:fillRect l="-883" t="-1600" b="-36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574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1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CB94-9384-5740-7053-7AFEB299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A2477D-8AF2-8D8D-BF08-099BAD95A1F2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746809-B3A1-294A-DFD2-77D3045D31D0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9E1CE-F9F7-50B7-47DE-89AC67777474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A2B3C662-AE69-8237-953A-6FD38D07ADD9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4D7AAC3C-1E46-0844-3FAF-83E75F956F2E}"/>
                </a:ext>
              </a:extLst>
            </p:cNvPr>
            <p:cNvSpPr txBox="1"/>
            <p:nvPr/>
          </p:nvSpPr>
          <p:spPr>
            <a:xfrm>
              <a:off x="11558549" y="6398787"/>
              <a:ext cx="4924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14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42A95E2A-0502-8810-C574-B3B8B04CF4FE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Applications to Data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CAF569-DAC6-8847-9861-42B1EE6EA21E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4009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b="1" dirty="0"/>
                  <a:t>Goal: </a:t>
                </a:r>
                <a:r>
                  <a:rPr lang="en-CA" sz="2400" dirty="0"/>
                  <a:t>study the relationships between the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/>
                  <a:t>’s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Find collections of closely related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/>
                  <a:t>’s </a:t>
                </a:r>
                <a:endParaRPr lang="en-CA" sz="2400" b="1" dirty="0"/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Find collections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/>
                  <a:t>’s related in non-trivial manners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Pairwise: 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sz="2400" b="0" i="0" smtClean="0">
                        <a:latin typeface="Cambria Math" panose="02040503050406030204" pitchFamily="18" charset="0"/>
                      </a:rPr>
                      <m:t>with</m:t>
                    </m:r>
                    <m:r>
                      <a:rPr lang="en-CA" sz="24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CA" sz="2400" dirty="0"/>
                  <a:t> (linear, etc.) to get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Larger collections: use multivariate fit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Problem: for large dimensional data, there are too many combinations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Solution: use discrete cubical homology and TDA methods	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CAF569-DAC6-8847-9861-42B1EE6EA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4009752"/>
              </a:xfrm>
              <a:prstGeom prst="rect">
                <a:avLst/>
              </a:prstGeom>
              <a:blipFill>
                <a:blip r:embed="rId2"/>
                <a:stretch>
                  <a:fillRect l="-883" b="-258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86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77D87-EBFE-BD49-C941-1C1BE23A6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A3D020-C1F2-5B07-5F7A-B99662EE98CD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7033B78-D7EE-6B51-7305-4BF65E0FF543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4C3EF5-7A88-F128-E312-FB6332C2D089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5BB5616D-94E4-ADAF-1B06-B05C61B45882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AAEF248E-9037-23FA-62B5-744F56FBA521}"/>
                </a:ext>
              </a:extLst>
            </p:cNvPr>
            <p:cNvSpPr txBox="1"/>
            <p:nvPr/>
          </p:nvSpPr>
          <p:spPr>
            <a:xfrm>
              <a:off x="11558549" y="6398787"/>
              <a:ext cx="4670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15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0BB9925F-8628-3B75-9ABA-38DE11BE4676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Applications to Data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75CBF30-5FFC-859F-3129-7EB8BE69A692}"/>
                  </a:ext>
                </a:extLst>
              </p:cNvPr>
              <p:cNvSpPr txBox="1"/>
              <p:nvPr/>
            </p:nvSpPr>
            <p:spPr>
              <a:xfrm>
                <a:off x="576870" y="1500368"/>
                <a:ext cx="11046443" cy="3455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dirty="0"/>
                  <a:t>Define a weighted (complete) graph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A" sz="2400" dirty="0"/>
                  <a:t> as follows: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Vertices: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CA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 1 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≤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CA" sz="2400" dirty="0"/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CA" sz="2400" dirty="0"/>
                  <a:t>Edges: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CA" sz="2400" dirty="0"/>
                  <a:t> with weight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1−</m:t>
                    </m:r>
                    <m:sSubSup>
                      <m:sSubSup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CA" sz="2400" dirty="0"/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CA" sz="2400" dirty="0"/>
                  <a:t> get a 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CA" sz="2400" dirty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Gives a filtration of graphs, take homology over the filtration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Keep track of when generators appear/disappear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75CBF30-5FFC-859F-3129-7EB8BE69A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" y="1500368"/>
                <a:ext cx="11046443" cy="3455754"/>
              </a:xfrm>
              <a:prstGeom prst="rect">
                <a:avLst/>
              </a:prstGeom>
              <a:blipFill>
                <a:blip r:embed="rId2"/>
                <a:stretch>
                  <a:fillRect l="-883" b="-31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21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92A1C-718C-F3F4-8C7C-E5ABB76B7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219C1F-03D3-4843-9955-9642CF8C6854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0E9B6E-3515-072C-D6C6-5B133A51A07F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4F570F3-73BD-B89D-CABA-D8569D25779E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AB43B7F1-1C9B-1FA1-3A94-2C2589037AE7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7A30BA57-9B6D-4793-7B37-91A22573744D}"/>
                </a:ext>
              </a:extLst>
            </p:cNvPr>
            <p:cNvSpPr txBox="1"/>
            <p:nvPr/>
          </p:nvSpPr>
          <p:spPr>
            <a:xfrm>
              <a:off x="11558549" y="6398787"/>
              <a:ext cx="4670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15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F9FF5D48-F85A-5CD8-509E-8D58489279BD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Applications to Data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61FF5B-BF72-8B45-2EE7-04C0B3FE93EA}"/>
                  </a:ext>
                </a:extLst>
              </p:cNvPr>
              <p:cNvSpPr txBox="1"/>
              <p:nvPr/>
            </p:nvSpPr>
            <p:spPr>
              <a:xfrm>
                <a:off x="5428034" y="1500368"/>
                <a:ext cx="6195279" cy="2255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b="1" dirty="0"/>
                  <a:t>Idea: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CA" sz="2400" dirty="0"/>
                  <a:t> gives clusters of similar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/>
                  <a:t>’s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CA" sz="2400" dirty="0"/>
                  <a:t> gives collections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/>
                  <a:t>’s related in interesting ways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61FF5B-BF72-8B45-2EE7-04C0B3FE9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8034" y="1500368"/>
                <a:ext cx="6195279" cy="2255041"/>
              </a:xfrm>
              <a:prstGeom prst="rect">
                <a:avLst/>
              </a:prstGeom>
              <a:blipFill>
                <a:blip r:embed="rId2"/>
                <a:stretch>
                  <a:fillRect l="-1475" b="-54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DB75487A-C11A-0BED-24D4-5343F1E98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1548" y="1327770"/>
            <a:ext cx="8127647" cy="45718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60CDA0-7900-A966-BA95-07145C888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26233" y="1329836"/>
            <a:ext cx="8112444" cy="45632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0273407-0472-62CD-F54D-119A217E5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25587" y="1334771"/>
            <a:ext cx="8115201" cy="45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9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3AD47-8C33-8550-B1B4-95A20D44A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FD9C90-C78C-E059-9575-6CE0AF9223DE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18933A7-65A0-8380-85DB-B08941B661C6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D631A1-15D7-46F2-EA14-1FA648C72A14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9D905ED5-628D-2318-E26F-E3F0252093F9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95038584-E322-0A2A-6783-7C8F1B9C6950}"/>
                </a:ext>
              </a:extLst>
            </p:cNvPr>
            <p:cNvSpPr txBox="1"/>
            <p:nvPr/>
          </p:nvSpPr>
          <p:spPr>
            <a:xfrm>
              <a:off x="11558549" y="6398787"/>
              <a:ext cx="4670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16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06DE4BE0-7240-6BED-BEA2-10A62B4ABE86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Applications to Data Analysis</a:t>
            </a:r>
          </a:p>
        </p:txBody>
      </p:sp>
      <p:pic>
        <p:nvPicPr>
          <p:cNvPr id="2" name="persistence">
            <a:hlinkClick r:id="" action="ppaction://media"/>
            <a:extLst>
              <a:ext uri="{FF2B5EF4-FFF2-40B4-BE49-F238E27FC236}">
                <a16:creationId xmlns:a16="http://schemas.microsoft.com/office/drawing/2014/main" id="{B09D2706-2E5D-4AEE-E07D-7B1359CA39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7780" y="1144631"/>
            <a:ext cx="9224446" cy="518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6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49D1B-ADA1-6F7B-9C82-C95BC1296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D1836E-89C9-2ABC-8BF6-03662DDDF429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933CA1-5E60-2C65-0232-F531018004BE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7ACA0E-96D2-BC05-2B36-317DF058BF54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420C5772-0B07-9659-98B4-3D865B2BB8C1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C9B0F557-9D17-0EFC-77AD-CEC6121C0CA2}"/>
                </a:ext>
              </a:extLst>
            </p:cNvPr>
            <p:cNvSpPr txBox="1"/>
            <p:nvPr/>
          </p:nvSpPr>
          <p:spPr>
            <a:xfrm>
              <a:off x="11558549" y="6398787"/>
              <a:ext cx="4289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17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8D400133-11A4-F7A6-F532-B94DD09BA36F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Why discrete homology?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333206-0DF7-1D8D-2965-884DF35DFD1C}"/>
              </a:ext>
            </a:extLst>
          </p:cNvPr>
          <p:cNvSpPr txBox="1"/>
          <p:nvPr/>
        </p:nvSpPr>
        <p:spPr>
          <a:xfrm>
            <a:off x="576870" y="1500368"/>
            <a:ext cx="112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Discrete homology gives cleaner barcodes than usual TDA methods (clique complex)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C05530-21E1-5549-8807-BFD80F993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68" y="2005916"/>
            <a:ext cx="4372457" cy="38123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3459E2-F6DB-D476-D1E9-E28854DB5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775" y="4147497"/>
            <a:ext cx="5063309" cy="18437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658456-5D72-538A-D691-27214EAC7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0775" y="2005917"/>
            <a:ext cx="5063309" cy="18349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9015E3-5534-A57A-F105-85CC2BF76BD0}"/>
              </a:ext>
            </a:extLst>
          </p:cNvPr>
          <p:cNvSpPr txBox="1"/>
          <p:nvPr/>
        </p:nvSpPr>
        <p:spPr>
          <a:xfrm>
            <a:off x="6722836" y="3816346"/>
            <a:ext cx="21791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Barcode using clique complex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DFC82C-9579-CDF7-3E44-C55255D79882}"/>
              </a:ext>
            </a:extLst>
          </p:cNvPr>
          <p:cNvSpPr txBox="1"/>
          <p:nvPr/>
        </p:nvSpPr>
        <p:spPr>
          <a:xfrm>
            <a:off x="6646636" y="5906942"/>
            <a:ext cx="2394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Barcode using discrete homology</a:t>
            </a:r>
          </a:p>
        </p:txBody>
      </p:sp>
    </p:spTree>
    <p:extLst>
      <p:ext uri="{BB962C8B-B14F-4D97-AF65-F5344CB8AC3E}">
        <p14:creationId xmlns:p14="http://schemas.microsoft.com/office/powerpoint/2010/main" val="409723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FD9-9A39-96CF-850F-72C60279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id with blue dots&#10;&#10;AI-generated content may be incorrect.">
            <a:extLst>
              <a:ext uri="{FF2B5EF4-FFF2-40B4-BE49-F238E27FC236}">
                <a16:creationId xmlns:a16="http://schemas.microsoft.com/office/drawing/2014/main" id="{C3BF9D09-FCF7-9F35-9235-E2C665356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87" y="13856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4BF42A-BEBE-8AC4-DE88-0D82A8395BDD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71767F1-E07E-8867-760B-FE2EF269807E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0BF84BC-F2A2-652D-E1D5-A577CEC524A4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28F5BA16-8689-6B25-552A-81BFDA1CBE5F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0836A956-2DF4-56DC-B74B-ECB0A3969F1A}"/>
                </a:ext>
              </a:extLst>
            </p:cNvPr>
            <p:cNvSpPr txBox="1"/>
            <p:nvPr/>
          </p:nvSpPr>
          <p:spPr>
            <a:xfrm>
              <a:off x="11558549" y="6398787"/>
              <a:ext cx="37275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18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DAE19EF2-BE56-A835-30DB-1A93AC2ADF24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Weather (like)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7DF6006-5AB5-2EDC-4987-AB5593F2012E}"/>
                  </a:ext>
                </a:extLst>
              </p:cNvPr>
              <p:cNvSpPr txBox="1"/>
              <p:nvPr/>
            </p:nvSpPr>
            <p:spPr>
              <a:xfrm>
                <a:off x="572779" y="1494231"/>
                <a:ext cx="7006308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/>
                  <a:t>Idea:</a:t>
                </a:r>
                <a:r>
                  <a:rPr lang="en-CA" sz="2400" dirty="0"/>
                  <a:t> develop a simulation meant to mimic how temperatures at different locations behave</a:t>
                </a:r>
              </a:p>
              <a:p>
                <a:endParaRPr lang="en-CA" sz="2400" dirty="0"/>
              </a:p>
              <a:p>
                <a:r>
                  <a:rPr lang="en-CA" sz="2400" dirty="0"/>
                  <a:t>Generate “readings” for each node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(0,1)</m:t>
                    </m:r>
                  </m:oMath>
                </a14:m>
                <a:endParaRPr lang="en-CA" sz="2400" dirty="0"/>
              </a:p>
              <a:p>
                <a:endParaRPr lang="en-CA" sz="2400" dirty="0"/>
              </a:p>
              <a:p>
                <a:r>
                  <a:rPr lang="en-CA" sz="2400" dirty="0"/>
                  <a:t>Update readings according to following conditions:</a:t>
                </a:r>
              </a:p>
              <a:p>
                <a:r>
                  <a:rPr lang="en-CA" sz="2400" dirty="0"/>
                  <a:t> </a:t>
                </a:r>
              </a:p>
              <a:p>
                <a:r>
                  <a:rPr lang="en-CA" sz="2400" dirty="0"/>
                  <a:t>	- dependant on surrounding vertices</a:t>
                </a:r>
              </a:p>
              <a:p>
                <a:r>
                  <a:rPr lang="en-CA" sz="2400" dirty="0"/>
                  <a:t> </a:t>
                </a:r>
              </a:p>
              <a:p>
                <a:r>
                  <a:rPr lang="en-CA" sz="2400" dirty="0"/>
                  <a:t>	- weights inversely proportional to distance</a:t>
                </a:r>
              </a:p>
              <a:p>
                <a:endParaRPr lang="en-CA" sz="2400" dirty="0"/>
              </a:p>
              <a:p>
                <a:r>
                  <a:rPr lang="en-CA" sz="2400" dirty="0"/>
                  <a:t>	- add randomness</a:t>
                </a:r>
              </a:p>
              <a:p>
                <a:endParaRPr lang="en-CA" sz="2400" dirty="0"/>
              </a:p>
              <a:p>
                <a:endParaRPr lang="en-CA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7DF6006-5AB5-2EDC-4987-AB5593F20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79" y="1494231"/>
                <a:ext cx="7006308" cy="5262979"/>
              </a:xfrm>
              <a:prstGeom prst="rect">
                <a:avLst/>
              </a:prstGeom>
              <a:blipFill>
                <a:blip r:embed="rId3"/>
                <a:stretch>
                  <a:fillRect l="-1393" t="-92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27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74A82-0BA9-BA8A-364C-774540C0D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1D0DD4-7A29-920A-8274-49943FFF1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688" y="430118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4A00CB-BA4D-A389-186C-9115460D8A4E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16D20D-ABD2-DF88-B851-8D7C4EED2995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D23F6A-53F9-69DC-AF06-9653BD3C5EE3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644BAC3A-C579-29C6-CF47-E141D96E1E62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928E5B6E-EDD5-92EA-E443-C8FBE1F1D7F6}"/>
                </a:ext>
              </a:extLst>
            </p:cNvPr>
            <p:cNvSpPr txBox="1"/>
            <p:nvPr/>
          </p:nvSpPr>
          <p:spPr>
            <a:xfrm>
              <a:off x="11558549" y="6398787"/>
              <a:ext cx="47003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19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087832DD-6312-7E34-489B-D6D1F1D529EE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Weather (like)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40AA63-2E04-F621-379D-CA4947E6506E}"/>
                  </a:ext>
                </a:extLst>
              </p:cNvPr>
              <p:cNvSpPr txBox="1"/>
              <p:nvPr/>
            </p:nvSpPr>
            <p:spPr>
              <a:xfrm>
                <a:off x="572778" y="1494231"/>
                <a:ext cx="7055405" cy="3363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dirty="0"/>
                  <a:t>Randomly pick an interior vertex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CA" sz="2400" b="0" dirty="0"/>
              </a:p>
              <a:p>
                <a:endParaRPr lang="en-CA" sz="2400" b="0" dirty="0"/>
              </a:p>
              <a:p>
                <a:r>
                  <a:rPr lang="en-CA" sz="2400" dirty="0"/>
                  <a:t>Changes the weight of all edges containing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CA" sz="2400" dirty="0"/>
                  <a:t> to some fixed weight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endParaRPr lang="en-CA" sz="2400" b="0" dirty="0">
                  <a:ea typeface="Cambria Math" panose="02040503050406030204" pitchFamily="18" charset="0"/>
                </a:endParaRPr>
              </a:p>
              <a:p>
                <a:endParaRPr lang="en-CA" sz="2400" b="0" dirty="0">
                  <a:ea typeface="Cambria Math" panose="02040503050406030204" pitchFamily="18" charset="0"/>
                </a:endParaRPr>
              </a:p>
              <a:p>
                <a:r>
                  <a:rPr lang="en-CA" sz="2400" dirty="0"/>
                  <a:t>Goal: Detect which vertex was chosen </a:t>
                </a:r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40AA63-2E04-F621-379D-CA4947E65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78" y="1494231"/>
                <a:ext cx="7055405" cy="3363037"/>
              </a:xfrm>
              <a:prstGeom prst="rect">
                <a:avLst/>
              </a:prstGeom>
              <a:blipFill>
                <a:blip r:embed="rId3"/>
                <a:stretch>
                  <a:fillRect l="-1383" t="-14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861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3D2EB-43DA-0893-D3D2-51635CB23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695374C-D10D-1C4F-0CA6-215B9014A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688" y="430118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FBDD58-17F1-2270-6E29-3A34A9E911D6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A29E406-9C37-89DF-CF53-85B426F8535D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74546A-6C90-543C-C91F-019374C09900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5F000879-4C57-4470-0A18-6DD5E64AB9F4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EDAB67D1-3E16-E198-BC12-A01A8989E2E2}"/>
                </a:ext>
              </a:extLst>
            </p:cNvPr>
            <p:cNvSpPr txBox="1"/>
            <p:nvPr/>
          </p:nvSpPr>
          <p:spPr>
            <a:xfrm>
              <a:off x="11558549" y="6398787"/>
              <a:ext cx="39869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19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263EA2AE-FDDC-677C-302F-722D4430238D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Weather (like)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86A9253-C1A8-4CC5-2FFE-3FE948A74FEB}"/>
                  </a:ext>
                </a:extLst>
              </p:cNvPr>
              <p:cNvSpPr txBox="1"/>
              <p:nvPr/>
            </p:nvSpPr>
            <p:spPr>
              <a:xfrm>
                <a:off x="572778" y="1494231"/>
                <a:ext cx="7055405" cy="3363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dirty="0"/>
                  <a:t>Randomly pick an interior vertex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CA" sz="2400" b="0" dirty="0"/>
              </a:p>
              <a:p>
                <a:endParaRPr lang="en-CA" sz="2400" b="0" dirty="0"/>
              </a:p>
              <a:p>
                <a:r>
                  <a:rPr lang="en-CA" sz="2400" dirty="0"/>
                  <a:t>Changes the weight of all edges containing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CA" sz="2400" dirty="0"/>
                  <a:t> to some fixed weight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endParaRPr lang="en-CA" sz="2400" b="0" dirty="0">
                  <a:ea typeface="Cambria Math" panose="02040503050406030204" pitchFamily="18" charset="0"/>
                </a:endParaRPr>
              </a:p>
              <a:p>
                <a:endParaRPr lang="en-CA" sz="2400" b="0" dirty="0">
                  <a:ea typeface="Cambria Math" panose="02040503050406030204" pitchFamily="18" charset="0"/>
                </a:endParaRPr>
              </a:p>
              <a:p>
                <a:r>
                  <a:rPr lang="en-CA" sz="2400" dirty="0"/>
                  <a:t>Goal: Detect which vertex was chosen </a:t>
                </a:r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86A9253-C1A8-4CC5-2FFE-3FE948A74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78" y="1494231"/>
                <a:ext cx="7055405" cy="3363037"/>
              </a:xfrm>
              <a:prstGeom prst="rect">
                <a:avLst/>
              </a:prstGeom>
              <a:blipFill>
                <a:blip r:embed="rId3"/>
                <a:stretch>
                  <a:fillRect l="-1383" t="-14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2361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FD71A-4541-E414-7EA4-41788F85E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8F3EA5-5586-53FE-C8AF-B8A42C6EB9C7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C0D18E-8606-68D3-FC15-20F479CD6FAE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6273FF-C3FD-3AE8-5E43-5C178AC25944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1B5AA06E-3233-6B58-4ECF-532453392A18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4E7E287C-DBE3-793C-D783-F4E2AC2B09D6}"/>
                </a:ext>
              </a:extLst>
            </p:cNvPr>
            <p:cNvSpPr txBox="1"/>
            <p:nvPr/>
          </p:nvSpPr>
          <p:spPr>
            <a:xfrm>
              <a:off x="11558549" y="6398787"/>
              <a:ext cx="38451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20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8A305D6B-1B99-3367-843B-1FC365CF79CF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Weather (like) simulation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B6C1F4-860E-3E91-0988-85DCA9B9EF39}"/>
              </a:ext>
            </a:extLst>
          </p:cNvPr>
          <p:cNvSpPr txBox="1"/>
          <p:nvPr/>
        </p:nvSpPr>
        <p:spPr>
          <a:xfrm>
            <a:off x="572778" y="1494231"/>
            <a:ext cx="10866427" cy="4471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b="1" dirty="0"/>
              <a:t>Expected vs actual model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“Naïve” approach, most similar to techniques used for similar problems 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For each interior vertex, compare their expected readings (given the previous ones) to their actual readings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Vertex with the highest sum of the absolute difference gets chosen</a:t>
            </a:r>
          </a:p>
          <a:p>
            <a:pPr>
              <a:lnSpc>
                <a:spcPct val="150000"/>
              </a:lnSpc>
            </a:pPr>
            <a:endParaRPr lang="en-CA" sz="2400" dirty="0"/>
          </a:p>
          <a:p>
            <a:pPr>
              <a:lnSpc>
                <a:spcPct val="150000"/>
              </a:lnSpc>
            </a:pPr>
            <a:endParaRPr lang="en-CA" sz="2400" dirty="0"/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53754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C395B-D050-C910-62FB-95370A4A4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0B4316-AAB4-991F-9830-783A8AA7BD79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C91711-6CD6-21B5-50EA-2815871E756D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AA7A087-942E-1D51-94BB-F555B808E755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813544B7-B0B2-B59D-8D7F-673AE12C2A98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89288A88-4237-D60A-764A-EE9E511AF69F}"/>
                </a:ext>
              </a:extLst>
            </p:cNvPr>
            <p:cNvSpPr txBox="1"/>
            <p:nvPr/>
          </p:nvSpPr>
          <p:spPr>
            <a:xfrm>
              <a:off x="11558549" y="6398787"/>
              <a:ext cx="43531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21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A6D22877-094A-979D-03BB-27CCCF1DF0BF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Weather (like) simulation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52B372-2113-4940-5CBF-89A5BDB69BBA}"/>
              </a:ext>
            </a:extLst>
          </p:cNvPr>
          <p:cNvSpPr txBox="1"/>
          <p:nvPr/>
        </p:nvSpPr>
        <p:spPr>
          <a:xfrm>
            <a:off x="572778" y="1494231"/>
            <a:ext cx="10866427" cy="4471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b="1" dirty="0"/>
              <a:t>Discrete homology model</a:t>
            </a:r>
            <a:endParaRPr lang="en-CA" sz="2400" dirty="0"/>
          </a:p>
          <a:p>
            <a:pPr>
              <a:lnSpc>
                <a:spcPct val="150000"/>
              </a:lnSpc>
            </a:pPr>
            <a:r>
              <a:rPr lang="en-CA" sz="2400" dirty="0"/>
              <a:t>Use techniques from this presentation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Fit the readings at each node to get weighted graph, take homology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Look at longest lasting generator, find interior point(s)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Tiebreaks: use expected vs actual</a:t>
            </a:r>
          </a:p>
          <a:p>
            <a:pPr>
              <a:lnSpc>
                <a:spcPct val="150000"/>
              </a:lnSpc>
            </a:pPr>
            <a:endParaRPr lang="en-CA" sz="2400" dirty="0"/>
          </a:p>
          <a:p>
            <a:pPr>
              <a:lnSpc>
                <a:spcPct val="150000"/>
              </a:lnSpc>
            </a:pPr>
            <a:endParaRPr lang="en-CA" sz="2400" dirty="0"/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41072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DE3D8-5F87-CB80-09CA-F0531D873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62751C-37D9-5B6D-2B9E-F7EA3FB04837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C1F3A1-6FDC-CB29-7FFA-EB2A924809CD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E41E99-43C5-CF19-3618-99FC62F197E3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B160A531-54C9-0FAF-779B-1CC8EE850EB0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28F85BB3-0561-6F6E-0972-E654D00B5F49}"/>
                </a:ext>
              </a:extLst>
            </p:cNvPr>
            <p:cNvSpPr txBox="1"/>
            <p:nvPr/>
          </p:nvSpPr>
          <p:spPr>
            <a:xfrm>
              <a:off x="11558549" y="6398787"/>
              <a:ext cx="4162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22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6C416281-38A4-8801-9F38-7927DAF03795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Weather (like) simulation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110A12-5CCD-0AB1-85AD-78C537169244}"/>
              </a:ext>
            </a:extLst>
          </p:cNvPr>
          <p:cNvSpPr txBox="1"/>
          <p:nvPr/>
        </p:nvSpPr>
        <p:spPr>
          <a:xfrm>
            <a:off x="572778" y="1494231"/>
            <a:ext cx="10866427" cy="39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b="1" dirty="0"/>
              <a:t>Classical TDA model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Use same methods as discrete homology model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Instead of discrete homology of the graph, use clique complex and take homology of the simplicial complex</a:t>
            </a:r>
          </a:p>
          <a:p>
            <a:pPr>
              <a:lnSpc>
                <a:spcPct val="150000"/>
              </a:lnSpc>
            </a:pPr>
            <a:endParaRPr lang="en-CA" sz="2400" dirty="0"/>
          </a:p>
          <a:p>
            <a:pPr>
              <a:lnSpc>
                <a:spcPct val="150000"/>
              </a:lnSpc>
            </a:pPr>
            <a:endParaRPr lang="en-CA" sz="2400" dirty="0"/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80494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2DC07-A4EF-822C-62E2-C5E26EF94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of weighting and weighting&#10;&#10;AI-generated content may be incorrect.">
            <a:extLst>
              <a:ext uri="{FF2B5EF4-FFF2-40B4-BE49-F238E27FC236}">
                <a16:creationId xmlns:a16="http://schemas.microsoft.com/office/drawing/2014/main" id="{20B53B23-3981-0EA4-EA52-4E227D13B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618" y="1842009"/>
            <a:ext cx="6720482" cy="44678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93CF4A-92A5-0B3F-A2CB-ED8CE5A0E6E0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4E3E5D-052E-193A-639A-D19DDCDC4E8E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12DB54-DCFB-3956-E91D-0B36E552D8A7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F352A292-2F8E-82B4-D6A3-C2C05D571CCD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1163719C-0D09-AAE0-4212-EEDA2B3CF09C}"/>
                </a:ext>
              </a:extLst>
            </p:cNvPr>
            <p:cNvSpPr txBox="1"/>
            <p:nvPr/>
          </p:nvSpPr>
          <p:spPr>
            <a:xfrm>
              <a:off x="11558549" y="6398787"/>
              <a:ext cx="42261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23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09A18283-887E-A3FE-21B9-531CF9AD8F78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Weather (like)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30BDEF-7CBE-4E96-6F8A-9C3C96C18C47}"/>
                  </a:ext>
                </a:extLst>
              </p:cNvPr>
              <p:cNvSpPr txBox="1"/>
              <p:nvPr/>
            </p:nvSpPr>
            <p:spPr>
              <a:xfrm>
                <a:off x="579128" y="1167709"/>
                <a:ext cx="10866427" cy="1701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dirty="0"/>
                  <a:t>Fixing </a:t>
                </a:r>
                <a14:m>
                  <m:oMath xmlns:m="http://schemas.openxmlformats.org/officeDocument/2006/math">
                    <m:r>
                      <a:rPr lang="en-CA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CA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2400" i="1" dirty="0" smtClean="0">
                        <a:latin typeface="Cambria Math" panose="02040503050406030204" pitchFamily="18" charset="0"/>
                      </a:rPr>
                      <m:t>=8 </m:t>
                    </m:r>
                  </m:oMath>
                </a14:m>
                <a:r>
                  <a:rPr lang="en-CA" sz="2400" dirty="0"/>
                  <a:t>and letting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CA" sz="2400" dirty="0"/>
                  <a:t> vary we have:</a:t>
                </a:r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30BDEF-7CBE-4E96-6F8A-9C3C96C18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8" y="1167709"/>
                <a:ext cx="10866427" cy="1701043"/>
              </a:xfrm>
              <a:prstGeom prst="rect">
                <a:avLst/>
              </a:prstGeom>
              <a:blipFill>
                <a:blip r:embed="rId3"/>
                <a:stretch>
                  <a:fillRect l="-8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539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90F66-08D6-F911-50FA-BE33E2D7F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B7EF80-76E6-062F-7393-84BAD152C7D6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996DD8-B5FC-20E7-A5B7-55C4AE2C53E3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28937C-4296-A2E1-1EBA-2830A903FBD6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F29D8350-BEDA-73AD-D242-82FDBC7D741F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78DAC5D5-2444-69A6-00F9-C1066517CEE9}"/>
                </a:ext>
              </a:extLst>
            </p:cNvPr>
            <p:cNvSpPr txBox="1"/>
            <p:nvPr/>
          </p:nvSpPr>
          <p:spPr>
            <a:xfrm>
              <a:off x="11558549" y="6398787"/>
              <a:ext cx="4289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24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D19874A7-7AC4-228E-C73E-83713DBA6311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Real-world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FC8A77-3EC5-7A1F-5BBA-216CAC3AB848}"/>
                  </a:ext>
                </a:extLst>
              </p:cNvPr>
              <p:cNvSpPr txBox="1"/>
              <p:nvPr/>
            </p:nvSpPr>
            <p:spPr>
              <a:xfrm>
                <a:off x="572778" y="1494231"/>
                <a:ext cx="10866427" cy="3363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2400" dirty="0"/>
                  <a:t>Use global monthly summary data from NOAA</a:t>
                </a:r>
              </a:p>
              <a:p>
                <a:pPr>
                  <a:lnSpc>
                    <a:spcPct val="150000"/>
                  </a:lnSpc>
                </a:pPr>
                <a:r>
                  <a:rPr lang="en-CA" sz="2400" dirty="0"/>
                  <a:t>Global data dating back to 1800s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A" sz="2400" dirty="0"/>
                  <a:t>’s are the time series data from a given station</a:t>
                </a:r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FC8A77-3EC5-7A1F-5BBA-216CAC3AB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78" y="1494231"/>
                <a:ext cx="10866427" cy="3363037"/>
              </a:xfrm>
              <a:prstGeom prst="rect">
                <a:avLst/>
              </a:prstGeom>
              <a:blipFill>
                <a:blip r:embed="rId2"/>
                <a:stretch>
                  <a:fillRect l="-8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75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73763-95E0-11BE-8569-90A582890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CEB0BB-F3FA-7BDE-C744-4BDF5C94A276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8D300D-A092-5E22-39FF-AA6136DEB1BF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2C920D-4AF2-7EA6-C7EF-9F138DAAB9EF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BD8749BA-F4DC-9AA7-3959-6374CD113D96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EA06FA0B-5A46-8F54-B0FE-662229932A41}"/>
                </a:ext>
              </a:extLst>
            </p:cNvPr>
            <p:cNvSpPr txBox="1"/>
            <p:nvPr/>
          </p:nvSpPr>
          <p:spPr>
            <a:xfrm>
              <a:off x="11558549" y="6398787"/>
              <a:ext cx="39721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25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ED22E690-BD1E-2AA3-8563-99D866A0177E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Real-world data</a:t>
            </a:r>
          </a:p>
        </p:txBody>
      </p:sp>
      <p:pic>
        <p:nvPicPr>
          <p:cNvPr id="7" name="Picture 6" descr="A map with blue dots&#10;&#10;AI-generated content may be incorrect.">
            <a:extLst>
              <a:ext uri="{FF2B5EF4-FFF2-40B4-BE49-F238E27FC236}">
                <a16:creationId xmlns:a16="http://schemas.microsoft.com/office/drawing/2014/main" id="{2142FB44-981E-AB11-73FE-9E4FD5F48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924" y="1414963"/>
            <a:ext cx="8668572" cy="469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5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91606-514B-F493-D899-2E1AC5D5B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with a large rectangle&#10;&#10;AI-generated content may be incorrect.">
            <a:extLst>
              <a:ext uri="{FF2B5EF4-FFF2-40B4-BE49-F238E27FC236}">
                <a16:creationId xmlns:a16="http://schemas.microsoft.com/office/drawing/2014/main" id="{FEF6D59E-959F-2D83-94C4-F58728089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925" y="1435488"/>
            <a:ext cx="8668572" cy="46779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ED0011-D3F6-49D3-15F6-54063DBEF331}"/>
              </a:ext>
            </a:extLst>
          </p:cNvPr>
          <p:cNvSpPr/>
          <p:nvPr/>
        </p:nvSpPr>
        <p:spPr>
          <a:xfrm>
            <a:off x="-87277" y="321186"/>
            <a:ext cx="12354560" cy="802640"/>
          </a:xfrm>
          <a:prstGeom prst="rect">
            <a:avLst/>
          </a:prstGeom>
          <a:solidFill>
            <a:schemeClr val="bg2"/>
          </a:solidFill>
          <a:ln>
            <a:solidFill>
              <a:srgbClr val="4F26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5389D7-B837-B3DC-E4B1-062BE25F2632}"/>
              </a:ext>
            </a:extLst>
          </p:cNvPr>
          <p:cNvGrpSpPr/>
          <p:nvPr/>
        </p:nvGrpSpPr>
        <p:grpSpPr>
          <a:xfrm>
            <a:off x="-84924" y="6354187"/>
            <a:ext cx="12361848" cy="365253"/>
            <a:chOff x="-86215" y="6353871"/>
            <a:chExt cx="12361848" cy="3652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937844C-7F38-2B93-C9AC-D30EB35958EA}"/>
                </a:ext>
              </a:extLst>
            </p:cNvPr>
            <p:cNvSpPr/>
            <p:nvPr/>
          </p:nvSpPr>
          <p:spPr>
            <a:xfrm>
              <a:off x="-86215" y="6353871"/>
              <a:ext cx="12361848" cy="365253"/>
            </a:xfrm>
            <a:prstGeom prst="rect">
              <a:avLst/>
            </a:prstGeom>
            <a:solidFill>
              <a:srgbClr val="4F268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84651715-CDD6-DDD7-984C-4FA2B235BCDD}"/>
                </a:ext>
              </a:extLst>
            </p:cNvPr>
            <p:cNvSpPr txBox="1"/>
            <p:nvPr/>
          </p:nvSpPr>
          <p:spPr>
            <a:xfrm>
              <a:off x="-85957" y="6397754"/>
              <a:ext cx="1236004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Nathan Kershaw                    -                    Discrete homology for data analysis                    -                    University of Western Ontario</a:t>
              </a:r>
              <a:endParaRPr lang="en-US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4A01DC7A-1DF5-45DE-DD00-C46A793A7B98}"/>
                </a:ext>
              </a:extLst>
            </p:cNvPr>
            <p:cNvSpPr txBox="1"/>
            <p:nvPr/>
          </p:nvSpPr>
          <p:spPr>
            <a:xfrm>
              <a:off x="11558549" y="6398787"/>
              <a:ext cx="48611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b="1" dirty="0">
                  <a:solidFill>
                    <a:schemeClr val="bg1"/>
                  </a:solidFill>
                </a:rPr>
                <a:t>26</a:t>
              </a:r>
            </a:p>
          </p:txBody>
        </p: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45B8375F-CF13-66C2-C065-9F7B8691D920}"/>
              </a:ext>
            </a:extLst>
          </p:cNvPr>
          <p:cNvSpPr txBox="1"/>
          <p:nvPr/>
        </p:nvSpPr>
        <p:spPr>
          <a:xfrm>
            <a:off x="397531" y="430118"/>
            <a:ext cx="10373359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+mj-lt"/>
              </a:rPr>
              <a:t>Real-world data</a:t>
            </a:r>
          </a:p>
        </p:txBody>
      </p:sp>
    </p:spTree>
    <p:extLst>
      <p:ext uri="{BB962C8B-B14F-4D97-AF65-F5344CB8AC3E}">
        <p14:creationId xmlns:p14="http://schemas.microsoft.com/office/powerpoint/2010/main" val="2519114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60D8773-0F73-4FD5-A94F-28922CD77984}">
  <we:reference id="wa104381909" version="3.18.0.0" store="en-US" storeType="OMEX"/>
  <we:alternateReferences>
    <we:reference id="wa104381909" version="3.18.0.0" store="wa104381909" storeType="OMEX"/>
  </we:alternateReferences>
  <we:properties>
    <we:property name="EQUATION_HISTORY" value="&quot;[{\&quot;mathml\&quot;:\&quot;&lt;math xmlns=\\\&quot;http://www.w3.org/1998/Math/MathML\\\&quot; style=\\\&quot;font-family:stix;font-size:16px;\\\&quot;&gt;&lt;mo&gt;\\\\&lt;/mo&gt;&lt;mi&gt;o&lt;/mi&gt;&lt;mi&gt;v&lt;/mi&gt;&lt;mi&gt;e&lt;/mi&gt;&lt;mi&gt;r&lt;/mi&gt;&lt;mi&gt;l&lt;/mi&gt;&lt;mi&gt;i&lt;/mi&gt;&lt;mi&gt;n&lt;/mi&gt;&lt;mi&gt;e&lt;/mi&gt;&lt;mfenced open=\\\&quot;{\\\&quot; close=\\\&quot;}\\\&quot;&gt;&lt;mi&gt;B&lt;/mi&gt;&lt;/mfenced&gt;&lt;/math&gt;\&quot;,\&quot;base64Image\&quot;:\&quot;iVBORw0KGgoAAAANSUhEUgAAAg8AAABYCAYAAAByMRTEAAAACXBIWXMAAA7EAAAOxAGVKw4bAAAABGJhU0UAAABFxpIngQAAGvVJREFUeNrtXQ+EV9sTH2utZEWSJIkkK0kkSZJIVpJEsrKSJUmyEnmSJJEkSSLJkyexkiSJtVaSJ1ZWVrJkZSVZstZKVvTu2PPVfd++d2buvXPuPff7nQ+H3++9t98595w558z/ATAYDFVAmy2BwWAICc+j8avB+GYXlsFQCjqisTsap6LxIBqT0Ziy82gwGELC0QTh4Ze7wAwGgx+gMNAVjf3ROBuNh9EYj8bPBmdxxJbLUCAWO7687PgSlcyv0ZiNxg/Ho4bi8dOt/6xTKF64/bkSjQPRWFo0k/xMEB7u2l4ZDGo45c7U42h8Is5do3HVls/gGWjxOhaNVwQfjkbjjBN6DcWjy63/KLFHb6Jxwu2ndwyCuS4MBt/4lWPsVZ7LZqe1fHfjaTQ22ha1LLph3j2WxH8vo7GtgudGOuo1+kGn0d+MRk80NgS4Z1vdviR9E+6nd+/BMWICu+xcGQwq2O4Gnql90TgXjQ+Ci20uGu2K89hPXKCHbJtaDicZ3usreX4PnHD7EdJZ67THrBMoDgSmVPe5fUqa91GfxJeCuS4MhrLwiLm0hhRpoZtyhqCF2peZpFsHOxne2xPgnNdFoz8aEyUKEl+icT4aCwKyHFHz9Wo1GgJzXRgMZWAfc/DPK9I6IbgY79mWtATwXh+H6sbZdEZjLOWjPxyNHfBnPACuxSInLKEl5pnQylGIa0CIK8Q83/skfBzMdWEwlIHDzAW1XZHWfcGFOGVb0hI4ALS7YlEFvuF4CsFhPKWlYBnMxzxIfvtcIMLUDyjBimSuC4OhHDwkDvx30LX8PRRehobmxwCx/w8r8g37UwgPJzPSQOV5RvD7lwK/S7zu6TChiZjrwmDwgy/EgX+sTEuiSU3alrQEKC31cBNYT+rHihx0uoU0yg447gE64NMbKBPQTjtrBoM6upjLqF+Z3m7BBXjNtqXpsZbhgaqk7R4RPuqjCrTugczlt7jE9VjPzG+VL8LLCKJ37LwZDOo4yRx2H/nl/zJWhyW2LU0PztxfFUuz5EHXCv5cI6R1ocT1aIdi68X8D0mui6923gwGdTwhDvo3TzQxvqlRcZkRn5qJISj0Ah1nUxUMCx90raD/EZClcZYJquZDj0/CVCqXuS4MBj2gdkf5nX0HrWGFOiwgg0Vmdth2tBSowoAzFTo/c4LHXDPo+K5QWNla4rpQwZ1eC0YtB3NdGAxFYAdzAfXZEhlKUBKrIjxsFz7kmkHHvUKa/SWuCyU8nPZNPKletrkuDAY9XGQuoNW2RAYTHjKfn9o4rkhTmt1xP1Dh4ZZv4qfAXBcGg29Q3QsnbHkMJjyQeCN8yFcq0pTWlXjSqsLD8jKJGwwtgIVAl7+9b0tkMOEhEYtAXlVSE1Lh4VmrCg+I12CuC4PBF7hLyLpbGkx4SMYh4SN+Q5lujwkPPPrBXBcGgy/cYi4fq7VgMOEhGZIeLTi6lemeF9J91MrCwwow14XB4AsfiPM1ZstjMOGBxBfBA45pnNrFrgaEwsP1VhYeEOa6MBj0sZy5eG7aEhlMeEjERuED/tQD7Skh7f2tLjycJiZhRWUMhmzgWnDvtyUymPCQiDPCB/yEMt2dQrpYlKqj1YWHlaYdGQzqoNrmYgbGAlsigwkPiRgSPuJdynSfCumW3VguCOEBkVTL+0sFDshmmC8QgsE1GP065aTCOXdJY4vSMXeZY20Ln0V5sOnYAcdY2OENyxIfVPptbIaCzVg+uW/DGgFXoNzubhgzg5HJf0fjBcz3afjh5od7gA2YMKgIG0Mt9TwX1AIwcApLs2IjncFoTKf4e2xOddvNec7x/rUc6/uVONyvC9ib5c66cdbx/nvwEwS9xvE88uJjd6l1pvyNddG4BPM9DGZi/IPrhMFroQWWhsT3zSg8tAOd4lwbH5XpbhMKDtMl72tQwgNlItoeIHPtcA+E1DdVP4Yhv0umdmledpdm0ly0InIfJfz+J9AtkMJhqeOX0ZRrjpfrOQX6bU5gxDSu627tkx7qIcHv4cP0DzHvDxkerw3MWlxW3o89dULTbIK1I4+g2eGEjxqdYWjcsyONYISthZ8LeAf3d0vJd07ZfN9KwoO0zsJtRZoo8I4L6R4OYI2CER5WQfiuizYnyY8nSKCX3OXWEfvvN7l/Pp3wbfhoLEohleJ//wboRkf1Y1bh27sYGmPg3/+GFps78GeTmpdOC1sSe2T6COZO2ztlq9M+a9rzzxRrz7XN3c5YCLJeUqeY39udYf1rlhHkwSduLdLw4b8pH8r9bv0GnIAqpXNWqFleTrmX35xlr2iUxfetLDzcgmIDFtudBamott9NJTwgQnZdHHACQv3cPkfjCPCpOssgOatkTGiCQu3umdN0H7v/PStkuDU5v3+PgMZJT2u/xGn4PxsIbDsyPqBpHs/HGa1LXK2SnhSPV9p0sCegn1rWm2MdfjkhWoKDOelwPujlIC85XObFXTbft7LwMC48k+0KtBY7a12VBIfghIcQXRcrCLPmA0jnW11MMOUYpPfT1qwbJwRMlzfuYa2Ahg8/+sEEzfyRYL2WEXMdSGl56Ha/1+nW4ojggqEe6SwPcVcKnqBaCA/msLx1OkvZZrcmvSkuPqmbbouzbgw4AXk6xRpxZYLXCy09ZdfGCIHvW1V4WCPkhecKtPBMTIAss+JIYOsUlPCwGsJyXRwkLq4zGX9zF/GND3LM9Sz4j8z9V8DgWljk1iMvY/q8uJYzj3TS5bI348O1WTgvLtXrrIezMizgjTyFdNY6QSJPBDoKJd/qNPgTbh/BCWfvgI8f8Ikq8H2zCw/HhOcxTzvsTYx1sP4eCbHzbVDCA+IthOG6uAH+glXegn5dC7yYJz1LyesYhtG6WPGh+KDElJRVQAMvCRp/NfjvN7uHNB44e0OgDaPpWhpTwrUQ3urhvPzN0HyoQKODEdZwbEv42811igC6UNoTBIyyhIcq8X0zCw9SN+W6lL/b5ZTOEeHvD0HYdY6CEx4oDboI1wV2IaQCV455/saXOX73cgFWAdRqk+IsPiv8/vY67TBP+9kVBazHYIpHejn8Lnc7VyeEbmUukjR88aog61CaC/dYARfWFPEo14SzWWf5oYTwXyU8eFXjew3hYRrCA+fyi991nQ0GusV2OR7rdZawR8Te1g8ULM4HamkIXnig/E03PNPGmITXBP0rSnS44MOswY1cjrBWOuXWBMbJmxLaXaeV540JoTrivVVai28gM9Pj/467fRpFad9WEJy5Fty+GulMFcB7bcy33WvwNxiI/Cn2WG0V0OBSNrVRRb7XEB6mAnwQpdUdNQby8hv30KKLvGpN6qZCEx4Aks36nz3S7ATapz+oTItiqlM5LlcqdU6zHHEjv2AeX3o3IfH/cNpjWjwCvzE07cTv12uL14CPl1kAf7pBZiGdm+wAw1vHPZwdLph2XIkO51Ko5++OmBXmu1AA4/qBaN9BVeT7NKBSHt8E+CBeLlB4QEX1JFS3s+1oiMLDOSjedfGC0Ta0q3lRTJUnIpoyo19SnH8jDW1jDkvGd2LeWYJTVzBaqgYfUcGvpxP+O4nmjybPvozayG3Q9dNK0A/FNOC6AOnS5uJxGHuUrIKasVdV5fs0uEPM5XGAD+LbAoWHOO8ir3ZBtUCV0b5T1qQoTcaH64K7cPd5oOkrHYyS9DVN1m1K2uUqxvw1mvF3b3r4zXqcBz4zYrHTVvGfTRagZXyAYk3uiKGCzs9wCoG7D7JFxZ+EYgImq8z3aUD1V7kb2GO4TPjYDzirVoezFna6h3+3E/wPOeXhvjsbaQqp3auQJeI++A2Qzox3BZkNuXx7X4vgqyJkT0GPx6a63z6f4TcWOkGJWotNGX53PaN97fL8aH5P0Ly6PZ8ZzuT+wAPNBcxaaxXS4WI5emP/7YbYhf1PSjr/gH8XTNX5Pg0oV3BodQt6hA/80QyKFq69tILkVyi+mFcW9EGgLilKq9NKNcPARCpidAZ+54BrX7icGSsrtjO/rdVJ8XTdfLOU7eXS+7I8dh1A5+rfU/p+qnFOzcITD2C9X8CZOQLF18PnYiwGC6AT75mxMGZ9GcvA71ydBw0XTJX5XuuMaFS9LdJKohX8e5B5czRi34pCF3Mm20Oc2HUlGq+g+GI6AHQL8rym0Q7mt/cofcPrnBcTV4L4Z8bLhTKljSgKT/uAL9Ndu8y/FWSK5C6/FR5o3mNonlGicxdkaax3Y9a7tMGGCwUX+t6c31F1vtcSZl9DeJCkU2pYnrhYFx8pzr7wtmBlJbcWMKnw28eZTZsEf42eusFvIytKsu31INilDfRBLfEL6LuLLjKHXrOpEVVEbEOdSe94QeeF8qF/9EST28cNSnSoUuC1mIb9Ofmc66SY1wXTDHyfBlQ0/k4IC5uFj7lWF8005elD7CpdA1Utd7TMiVHR1VtyHmIuL/2Ex+86BH57xFNlfDWClG7lvOxuCg5MWp8vlWI15uECTQpM/OYemMmCD9BGZj19BKdxF65WjA3XawAL6iyF34WgssYpcXyZ1wXTDHwvxRViXhcDfATPCR9yzXT3ISHNCfDfsTgPrkKAjbx8uS4uCawObR6/6xpDP28K0wOPv42XdC0YLYuJtQv4TpJpWjejOZYKcsN6C53K+7eC0Rz7S9CwTjNreqBg4V4zzuOYQLup1TbAgOqsLqIP4M8F0wx8L51XkitrxlnkQgTXm6V232m6f6TWDk33ny+gdTWp8vAdKMdtBu9B13WxGPiAFd8bxZXyzZuOSglH73P+9uWcApykbrz0gtkEyVHryMi+WoRTUcbH4XeXvCcFnpNnIAso1ATX1vqQEh2q6NGlOkte1ij15QK+XO/xzFeB7ymgsnUEGneInHPWyuUQJrhMHo3WAUkYFQoPkxA+lrs3YTbBenLUs1KeSrvJ4rrguk8ioy/y/E2z4Ld9NpVy9CMnc9QCfb5kWKcukBVM4aTUJU7A+kloXas87h/1mF2MPdhFFX3h6vH7KEm8WKClLVb6Nuq8YABwzQWZxx99FPy5YJqF7xtho1MoPjfY/yEnTC+GsHEAZA/4hRKsdxpNE4tGh3uDHjZQ1Ccdv2wsYiLrQNd18Qn4Ih0+sVbAJHkldK7lc1b/WTziPUtA2m3Bt1N5+ejbvgbJkcpo9vUdXEQ9ZlPwO/q4yAI4u5g1ve6BJpcTP6JEh0o9xgfrQUyzyWOm5zJV8rhgmoHvKYUCFbL6gNbvbk0PQ9j++vp7rejAxW6QCw8XoRpApRJjBocbCLofHL8UZoVK8kV+Svk7O6D8yFauV/w7BRqcppNF6osH5A1nlEYl6Um7G2i4R4H2ST4v8PKkHrMvMa2rSA2Qq8e/1wNN7rHVKoVOZRLEFYG8BbimwY8Lpln4XgJco4/Q2JVyDcJ1W3wU7E99oztNLV0qPDyGsIGxYDcTrKAfQc+NqXaBpHFd3IHi6tYn4UkBly7HkFkek7exiyBLu9gjgsPxOSb8oN92EJJNtB8dX6wKiBfLqutOVfHTqvAotb5om1hfCdY7b9l1LnAtjwumWfg+zd2TdM+GGDApcSn57EYLIGsBXnrqo0AppgImS7M+bQAdk+znki/9dgGjaDUu+qGoRZ2CPwsgaQtNNX8Y5VYacRfnphIPyRvBdxTZ4KYT6GCvYQ80ubbFWloa92014SjvQ/oXQyNPqd1m4fu0oFI1LwQ0z5Mge7h91mqRVpz8FuheU3EbV0KYYF7XhSTWYL/nb+DqO4wo0pqA/FHd4KwMNYnyRQ5NVSpdxwM7MboZo7QxoGlRADy4SDDvFwXPiQv28nFRc6nGjwr6tl9uLnnB5dtfanG+zwqq+uCuQOb4VLgvPhWCKgsPVCjA21AmSfl1Nwv+/rDANNleMqNqmvSeg06VtJrZGIMBl3lgsNpAn3O/E+DWQsEpPUrCXxkR0XdLmA/X1EmrpC5X+noO8hdB4vov5FnDZuH7rKCqKP4bwPwkluAi0iSlpapDTNekXKY9oUxyY07tg7tkfTPzUuaS+qx8cQwQtP4W/ka86lqetsr9EF6cQBZwDY3GS5gTVbbZR5DXCsFerlSiNcHQuaVAYx/4c8E0C9/7EszKbowlzXTw2dSuLYVV6mlg+7u6ZGVc5aKcUND6//Y8dy6f97QyPUprGxD8/ZbYwc9btErSre4AhA+uL8FfBc9nRQmXDdcTRkuAkrgZNUzJNxgaA8b33jTTsltyXxc+2j6zBKQBm0V15k0DypofXOOzPK6LcSjOZdBIAv8KxTbhupzjUUErSS2A642CBPkSwgoyzIINwLu9VhQ8J66wUb8HmlwA4C0lOicYOlqBoD5dMM3A93nxsESFjcM7kD3aPotcHQK58HA8sL2lLLEPQmPETZA9qpNLLdvrcd5cRK8PyZZKEeOC+moBZCjwaORmTwsORnvglyDXO2KwhDlxmq12dL7ER6wVdMyVcz6qQENSknpli/N9XlDp8U9KnJdk74sI+rsHcuFhQ2B7SykSQbrjkgp6cK6LuZI2Bi0Kn0t4dA5CtlK7N2KatFZTpx+CgxE6XjDzL8ME+w2KjczmfMRaNSXaGJ7Bf6fRaIcLoh43vs+NW+AnBda31a6IrpDI51PCeUwEuLdUNs2tEJmRav9JuS64zfHV9YuKdcAUHV/FXqgS1dMJfxOvfnlKcS6SpjMhg9O456D4rnFcC25JW+q0c+Z8xENK38bVkdAyiXKWm5stzvcaoNxPUyXOSxKPolG5lEIPyK0O5wPc26mqCQ9UNTjKdfG9hEOMgsFsSdrqbkjXHCsubGj7IquugXER+WWUjeXcKBJfPR5w9MsvFdIcYWieZf4em1hJIuy5cttarpEvOelgnNR2szxkFh6mS5pTG8hqK/iozhqHNOYC35AlAe7tTNWEB4DkFC7KtPOphEM8COE24KrX9GrC1SsPB0bi+13maR2WQL40U3AaKDX3wyWcgefMnLhHuiYsSkveLhBo0lTPlDWODz4KaL0p4ELvzPlw7Iw9gAualO99Cw8zJc1pm/DRHixpXerHuUDf4UoKD1SFuyTXBReApY1TQNeU8G3mXgiyzppbY0ww4UnCfQblpKytiwmaeYolfYCwXBacG4WruooP1lcnDEjLoXOdWr8wD/V7kBWO4ap4DiitIfc9Q4xFcUpg4ak63zer8CBtg+2rjPY64AP4a2MMwi0cVknhIYvrgmOYDuX5zRHWkaUFrFE78714oW+JaUf4mKz2NJdrgkOibYnZF2Pu4RzaKldLoYyIca4FN5cPXrOIpfGjcg3B7gqsJJKy1VzqmpaVh3P7nCcEoTGhIFNlvm9m4UHSnwbHHg+0MctjUkgfg57XQriopPAAkOyGSDKLboFiWnGjYJCUXfEZiq0FQH1vL/yO1p8BWYnvrNgJMv+iVsveuM/8LeTrD9AH4WVZcDEB1ANbqxr6KiXNR5AtPuBuTDiVWLWo3PE83S3rwQXM7WasCR8FfFVlvm9W4UGaoumjvsNq4KumxuMcQmq33lTCAxX5neR7pczPZxTmhFrJCCHUFN3PnssQqAVP7i5R2EubIcBZCeItnN8pWHkeFfSYpcEwZKvvsCem0aStX8BdeguZMypthEQFMWp2COWCPxtZIms1CzA+aEOT832zCg9nUggPmlo/uuumQW5x2Arho7LCA2VJuJxBi8xbDAQvz6TufK9KOsySaO+igqr6wW9w0PG6w/lGYc3bgPZNviyJ9zl/aSMf6dbY33V74KX6dbsrOI/14Er1albM/J5yDW9DNtdJFfm+WYWHNkiuE+Sr3Dwqss9T0BwFf+5jEx5iSPIdjWfUOLI+pGiOfZ3wm9ehvIAXLh3pSMEHV5qadB/kgZs74c9iJU+dFSgvtkOx/Uik4LIe6vmtO8YLpz3RPBRbs/h+pIlYP8XQWF3gGtbSTtfD/8tMX20Bvm9W4SGN1aFmYcoS94AB1L0CC2F9+vwFqFZX1UoLD1lcFxgpndRnAk2maV0LaL5sZNKdBL8FRvJu7tkS5rMG6KqI9T4/TJHcW3chdriL82yDS/mn8ndxQYJlaQic1ly7hFbB/9NMr3niJUqLSuN3p8rdvldew+kM3zPQInzfjMIDZrXMZdjzWjn/w84y1lYnGKLFeZcTnvF8DaWkM+ce2pVQPVRaeKDydSlT6SZCgPgEsp4Ai5wW8rMBM1wJRANI2twrJc5pS4qLNM14C/olxt8wD2NZ+DfD+lzLSfNJSnoYX5TGfN7GXLraZYIfpfweND23twjfN4vwgDyF8VyPPax73oHuk/NQfBycCQ8xJGU2cHXpV0JyjEJNy9hfdwEudf/sbgPtD///jcAkyEabezuAea0CeboUN3CffbhfuHoDl0tcv7MpzaEa3fh6U9DMEuPDpZ9q1yvYneJ77oNOymMV+L4ZhAd0T4zksDT4GHPuvbkA+g3rTHjICKr630bB36Mw8DojQ6DVAf1axyA8X2Ojzb0X2PyOAJ0BQx1E1IT3gT8fIVdvoMxo6A6h9WEQdFs+c4Ff3502lWVPrgBtyveBO8z3zEC+ltxV5PtmEB6eQbGCwQ830BWG7jWMPXnoePqQExaqFMvQMsLDttjm1Y+LKbUCvCj+gfkAqem635p2FzYyxSV3gDsCX5tR+H/gZqjY7B4dNC9Oukcovu7v3L/Ddd8Lzd/GWCpA/OU0rNp6zTjtBq0ivkzZJ52wHaeJQgUGYi6p4Dr2uPP+PcZvePn3g/86Ca3A9yEWiTKY8GAQaHMT8DsS3mAwGEx4MJjwYDAYDAYTHgwmPBgMBoPBhAeDCQ8Gg8FgMOHBhAcTHgwGg8FgMOHBhIcwihAaDAaDoUnQZ8JDSwoPfbY8BoPBYMiKw0DXRzBUF1QRrsO2PAaDwWDIir2QvgOsIXy0M/u615bIYDAYDFmxinlkNtoSVRLrmX1dY0tkMBgMhjygfONm3q4meoAuU28wGAwGQy48IB6ah7Y8lcRD21ODwWAw+ATVwRSD7pbYElUKi4AOltxvS2QwGAwGDYwRj81VW55K4SrQreINBoPBYFDBZqAD7PbZElUCe5h93GFLZDAYDAZN9ALtvjhmSxQ0jgHtrrD9MxgMBoMX7IrGBPEAvYzGNlumoLDN7UvSnn10+2owGAwGgzdgYag+9yD9THiQRqNxJhobbLlKwTq3/qMJ+4P7NhyNI2CFvgwGg8FQMDphPt7hHMyndD6FecvENMzXC7AS1uXgh1v/aWdZwH25D/MNr7B65IKiJvIfxrYN8doL5esAAADqdEVYdE1hdGhNTAA8bWF0aCB4bWxucz0iaHR0cDovL3d3dy53My5vcmcvMTk5OC9NYXRoL01hdGhNTCI+PG1zdHlsZSBtYXRoc2l6ZT0iMTZweCI+PG1vPlw8L21vPjxtaT5vPC9taT48bWk+djwvbWk+PG1pPmU8L21pPjxtaT5yPC9taT48bWk+bDwvbWk+PG1pPmk8L21pPjxtaT5uPC9taT48bWk+ZTwvbWk+PG1mZW5jZWQgY2xvc2U9In0iIG9wZW49InsiPjxtaT5CPC9taT48L21mZW5jZWQ+PC9tc3R5bGU+PC9tYXRoPm8XR+oAAAAASUVORK5CYII=\&quot;,\&quot;slideId\&quot;:262,\&quot;accessibleText\&quot;:\&quot;backslash o v e r l i n e open curly brackets B close curly brackets\&quot;,\&quot;imageHeight\&quot;:14.08}]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E3E77B3-E786-4E1C-92C0-59FE4AAA66A7}">
  <we:reference id="wa200005566" version="3.0.0.3" store="en-US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34838</TotalTime>
  <Words>1572</Words>
  <Application>Microsoft Office PowerPoint</Application>
  <PresentationFormat>Widescreen</PresentationFormat>
  <Paragraphs>212</Paragraphs>
  <Slides>31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Cambria Math</vt:lpstr>
      <vt:lpstr>Inter</vt:lpstr>
      <vt:lpstr>Office Theme</vt:lpstr>
      <vt:lpstr>Discrete Cubical Homology for Data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Harris Kershaw</dc:creator>
  <cp:lastModifiedBy>Nathan Harris Kershaw</cp:lastModifiedBy>
  <cp:revision>10</cp:revision>
  <dcterms:created xsi:type="dcterms:W3CDTF">2025-05-07T15:56:43Z</dcterms:created>
  <dcterms:modified xsi:type="dcterms:W3CDTF">2025-07-22T15:15:34Z</dcterms:modified>
</cp:coreProperties>
</file>