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20" r:id="rId3"/>
    <p:sldId id="314" r:id="rId4"/>
    <p:sldId id="299" r:id="rId5"/>
    <p:sldId id="315" r:id="rId6"/>
    <p:sldId id="316" r:id="rId7"/>
    <p:sldId id="298" r:id="rId8"/>
    <p:sldId id="300" r:id="rId9"/>
    <p:sldId id="301" r:id="rId10"/>
    <p:sldId id="302" r:id="rId11"/>
    <p:sldId id="305" r:id="rId12"/>
    <p:sldId id="306" r:id="rId13"/>
    <p:sldId id="308" r:id="rId14"/>
    <p:sldId id="307" r:id="rId15"/>
    <p:sldId id="309" r:id="rId16"/>
    <p:sldId id="311" r:id="rId17"/>
    <p:sldId id="321" r:id="rId18"/>
    <p:sldId id="317" r:id="rId19"/>
    <p:sldId id="312" r:id="rId20"/>
    <p:sldId id="318" r:id="rId21"/>
    <p:sldId id="31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01E5C-8AA3-495D-A4C2-73F3295276AC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4704E-F552-434B-B775-3B74BEE994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2856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6C7EC-403B-F29F-1F0A-7C860C5E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84C0B2-1482-61C6-889E-31F7312D8A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CDC98-44CC-3616-2AEA-B42BB9525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Use this as leading example, convert to state space and trajectories, say we want to figure out where things end up and which vertices are more stable</a:t>
            </a:r>
          </a:p>
          <a:p>
            <a:r>
              <a:rPr lang="en-CA" dirty="0"/>
              <a:t>- Easy to find for this example, there is only two vertices, but for 100 genes there would be 2^100 vertices, so we need to develop new tools to analyze this than just brute force computations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4267E-09C9-7716-B924-00EED0FD8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883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33971-2C4D-C912-CCB0-1E012C5A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A8E2D0-5B6C-BD6C-576E-37BAF061AC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3EC1EB-94EE-140B-2DE5-0E500439E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6EFCD-94AA-75F9-36E1-8B47B5326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533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7840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24C6A-E066-0871-98B2-F3EF28FBD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934026-625C-E18A-9C2D-985FF2D51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66C62-EF40-C158-CC22-7D572E6F5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0E55D-DB09-1FE8-09CD-BF3A22260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995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0E7EC-6340-1A76-5136-BB8449D47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A19D3A-3B84-9DA0-643B-6532283C32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C8E83A-3C26-902F-29DF-A6668DC49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DB88D-3D85-6CC7-A971-02EE2F8DE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990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2F476-1C9F-2163-8D7A-8DFAF9D3B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351BAA-5764-6C5F-0A25-C8663CDA5A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D7BB5-3CE2-6A5D-E159-2C676178C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4A608-C68F-055B-EFE6-8C515107ED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968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6AA09-7E07-759A-CD9C-C3C5B681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3E376B-0948-F091-1F8A-FC0972F0D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339837-F064-9269-B56D-8F3B58B6E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47EE8-B23F-C777-847F-DA84E1A8F9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4261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E1253-87FF-1BBC-F59F-D6B8721F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E62114-9996-EF10-F6BF-700CAF656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45E600-0B97-342B-9CB7-E43E45F97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767C0-961A-C170-A928-31835A4B8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9164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A79C0-3150-8835-0FD6-91295D09C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D59E03-CB57-38D5-30F0-2E2C7D667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57B673-E837-A917-76A2-19BFBD0F5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DC4FA-2FF6-AF48-B919-00897E7EB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8561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E2097-D0A4-2748-7273-EE00EFFA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E77C7-95A0-2353-4A3D-6686BD97A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30CB0C-F898-3576-0B59-FE15041CC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F4391-03D4-A862-FED4-5922A41FB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9783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9DCD5-7884-D016-C7B6-3D1D5C92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2723C3-A99B-7BAF-1327-0C3CCCAF2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3B7DC-D171-BEC8-4642-5844AE69E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0652D-26AB-BB08-AEB4-A596CA0BB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4834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2AAE3-7ED2-2AB7-DCAA-C1332A9D0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C3448-0FEA-3489-37CB-6BAFC0821E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63B60-59DB-6F73-1F0E-A12C1AB14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09BF7-9F5D-AA73-2206-D725E69F8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6759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2F36-FCA6-E45B-E3FC-0DB73C98C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9AF5C-8C59-6772-B4C4-C2AE90A32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E7373-B06D-7AF5-E119-83D4F86C1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32597-B93A-3A20-7041-F584F11A5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501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A0FE5-FF98-0670-2DAC-67D8E2389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F4248-9909-B426-11C5-23087992C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93976C-B67A-A50D-F0C7-C3E7378D8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70ECA-8213-7775-80BE-202A3F125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793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87FEC-8AA5-587C-FA28-75F139053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AA7A48-CCF9-604D-9A90-1D4F73A25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BCB58-A356-A8B1-E087-BDA0B8082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4C4AF-468B-07FE-3FDA-72A69FD09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878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D8B1F-D9B4-726F-AF14-98D56BC14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1565A7-2A8F-DC90-D2CE-6E34E8400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28135-F726-8341-DB9C-D1956A596C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407DE-4302-DAAF-6714-130441176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114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A1CEE-9BA0-941A-067A-1948C7BC9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F4680-CBF5-A264-7945-B19ACD2C9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1A637B-F210-75F7-C71E-7DCDE740A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9DF82-E968-08AA-B366-0D2CAAA8A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3388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57D40-770E-C557-946F-97C98EBA4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8A0812-F413-1B64-4EAD-9C473480E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A10D70-61B2-AD8F-96FE-88F915E85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DDAE5-2DB1-6C4E-7F72-5CE2FFF63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5280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CCC5A-A73E-775F-F878-B9FF8AED3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D140FB-868A-D5DA-ED7E-AE3F02CDB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457A2-5A8F-2718-78EE-49F368428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E3164-EDFB-2C7A-FFBC-B6301102E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271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7132-44A8-4648-12D9-F78148A7F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9F5B5-799F-46E1-108F-6C3DB6A17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5D6A3-9FDD-E2E0-E6EF-4E046745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DE37E-60EF-C494-926D-A63581E5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F629E-D7F1-F8F0-3449-DB75AD94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927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BEADD-C438-9BA3-F195-7DE16AD8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A60A7-2707-D536-9EB2-2AE37B254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2C552-5198-A686-D517-B32DF03D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CE32E-4540-E5DF-CCA2-9D5B9C57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0CFD0-1EEC-606B-748C-DE2B1B33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051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A3F2-8815-2315-D010-D80F54B6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9A02D-B655-ACBB-1E30-07C327C38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0E15A-B844-3BCE-36AA-446C316A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0E757-4A56-89DA-FC06-9C584B87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2EC70-21FB-4077-9559-D4FAACB5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165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6C55-6B2D-383E-5137-9EA900E5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C7F34-DE05-A440-440F-60A6D9CD2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14B84-5A61-F253-8747-B563EF5DC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BC812-2217-3508-B69C-5A79185A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0A470-DA98-2972-F069-7DDF7C86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8ECCD-890E-9E34-4596-2B7B8FE9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687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C64A8-4677-21D6-1933-9E265E1E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B4483-571E-F5FF-A45C-7FB5080F2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C90A1-7CB5-11C7-C6D3-9F9D4FC6C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53E90-28EB-15BE-BFD4-29852BCAD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7BD3B7-228F-6D6F-6955-597400933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B6D09-D43E-5235-5C29-EC88C441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CA1727-0F7E-84E6-77E8-2F1E50DEC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246553-EE26-8B3C-3E2A-7756AEE1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9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1B46-E038-E217-0770-AD23ACBB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0B2ADC-53E8-44EC-3DE7-EBDC10B2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1FCD4-EE19-8B54-496E-05BCBD9E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E2B910-DA21-9FAD-F7D6-43591C82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32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6D85-0669-4D70-8EA7-2558546D1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E95F55-A19E-A10A-4683-F7A112B8C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5FA6B-C85F-2693-8438-C53B7512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403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4785B-A065-31BB-2D79-900A152B8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E653E-2BA8-9EC4-FCFD-79887B89B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2CB5E-668B-BC28-9CAB-6A2709528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4F44A-0141-D688-926A-3E5DD864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00A7D-434A-AE1C-BB64-50535887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9F721-8385-96E4-C4EB-4BF9D8C7F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441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196F-E61C-158E-9223-98C058DD1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B19C7A-5AB2-42A9-5B82-5508F4C08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54F72-8CE4-3BD8-A6BC-A3E8E6101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6D5B6-BA1F-292C-E954-664A2891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752A2-2F53-6422-3846-10F24E806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ED252-B4BC-25B2-EAAB-93E7B7AD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580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F0C8F-8777-B4B5-1449-D3AD1AE9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12530-1095-2887-9476-B652FA86F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EF7F5-5230-E0CD-410E-A964814D7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BE8C0-D388-E39C-D076-B5ABADC5F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53770-B249-CA74-44F3-15EBC948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2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E07C1A-A9B0-EAE1-2133-3F7D1F0F8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D7FC8-DFE4-B152-E6B9-2DC2FF691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C0BFE-3EA6-FA6E-0E9E-E28F4F1F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A01A8-F0BA-CF1E-D584-E39AC5D6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D63CB-CC73-429C-5603-5380CF74A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21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7A215B-8862-0F45-A98C-4DFBCF91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3FE05-2187-BB7D-A091-802E116B0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41B45-01A4-3E59-340E-98BA4F791D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7DA2FC-5F1E-4763-8A8F-C41049C29CB2}" type="datetimeFigureOut">
              <a:rPr lang="en-CA" smtClean="0"/>
              <a:t>2025-06-13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94348-C8B4-2BBC-FCBB-94361B62D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9B93B-E858-010D-9BA2-845A91C0A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304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43226-1FD6-0A05-54E6-746CF7EE4D9A}"/>
              </a:ext>
            </a:extLst>
          </p:cNvPr>
          <p:cNvSpPr/>
          <p:nvPr/>
        </p:nvSpPr>
        <p:spPr>
          <a:xfrm>
            <a:off x="564078" y="608770"/>
            <a:ext cx="11026239" cy="5628584"/>
          </a:xfrm>
          <a:prstGeom prst="rect">
            <a:avLst/>
          </a:prstGeom>
          <a:solidFill>
            <a:schemeClr val="bg2"/>
          </a:solidFill>
          <a:ln>
            <a:solidFill>
              <a:srgbClr val="582C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974" y="1201379"/>
            <a:ext cx="9906592" cy="2534846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Categorical Foundations of Discrete Dynamical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1754" y="3620789"/>
            <a:ext cx="7328492" cy="14160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solidFill>
                  <a:srgbClr val="595959"/>
                </a:solidFill>
              </a:rPr>
              <a:t>Nathan Kershaw</a:t>
            </a:r>
          </a:p>
          <a:p>
            <a:r>
              <a:rPr lang="en-US" sz="1800" dirty="0">
                <a:solidFill>
                  <a:srgbClr val="595959"/>
                </a:solidFill>
              </a:rPr>
              <a:t>Joint with D. Carranza, C. </a:t>
            </a:r>
            <a:r>
              <a:rPr lang="en-US" sz="1800" dirty="0" err="1">
                <a:solidFill>
                  <a:srgbClr val="595959"/>
                </a:solidFill>
              </a:rPr>
              <a:t>Kapulkin</a:t>
            </a:r>
            <a:r>
              <a:rPr lang="en-US" sz="1800" dirty="0">
                <a:solidFill>
                  <a:srgbClr val="595959"/>
                </a:solidFill>
              </a:rPr>
              <a:t>, R. </a:t>
            </a:r>
            <a:r>
              <a:rPr lang="en-US" sz="1800" dirty="0" err="1">
                <a:solidFill>
                  <a:srgbClr val="595959"/>
                </a:solidFill>
              </a:rPr>
              <a:t>Laubenbacher</a:t>
            </a:r>
            <a:r>
              <a:rPr lang="en-US" sz="1800" dirty="0">
                <a:solidFill>
                  <a:srgbClr val="595959"/>
                </a:solidFill>
              </a:rPr>
              <a:t>, and M. Wheeler</a:t>
            </a:r>
          </a:p>
          <a:p>
            <a:r>
              <a:rPr lang="en-US" sz="1800" dirty="0">
                <a:solidFill>
                  <a:srgbClr val="595959"/>
                </a:solidFill>
              </a:rPr>
              <a:t>University of Western Ontario</a:t>
            </a:r>
          </a:p>
        </p:txBody>
      </p:sp>
      <p:pic>
        <p:nvPicPr>
          <p:cNvPr id="14" name="Picture 13" descr="A purple shield with white and black text&#10;&#10;AI-generated content may be incorrect.">
            <a:extLst>
              <a:ext uri="{FF2B5EF4-FFF2-40B4-BE49-F238E27FC236}">
                <a16:creationId xmlns:a16="http://schemas.microsoft.com/office/drawing/2014/main" id="{3F454825-5815-A931-3A90-77778B511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834" y="4765115"/>
            <a:ext cx="1184332" cy="12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CBD2B-CCB2-7DA2-48E2-992E6192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56EFC3-2288-0A8E-3D4D-611B99749237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B95A7F-8566-E93F-E99B-3DDAFF58E2B6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EC36E71-7149-8F5F-92AE-CC58BE36484F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E2B22AB9-DB07-7D72-0AEB-6698DB7F3908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25D91672-9470-9FE1-0DED-D0EAD5421BB3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B6192B7C-1F7E-EACF-076F-D649F64BFCDA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References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2A33FD-76D8-DF24-B20B-FE59578D3692}"/>
              </a:ext>
            </a:extLst>
          </p:cNvPr>
          <p:cNvSpPr txBox="1"/>
          <p:nvPr/>
        </p:nvSpPr>
        <p:spPr>
          <a:xfrm>
            <a:off x="576870" y="1500368"/>
            <a:ext cx="110464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D. Carranza, K. </a:t>
            </a:r>
            <a:r>
              <a:rPr lang="en-CA" sz="2400" dirty="0" err="1"/>
              <a:t>Kapulkin</a:t>
            </a:r>
            <a:r>
              <a:rPr lang="en-CA" sz="2400" dirty="0"/>
              <a:t>, N. Kershaw, R. </a:t>
            </a:r>
            <a:r>
              <a:rPr lang="en-CA" sz="2400" dirty="0" err="1"/>
              <a:t>Laubenbacher</a:t>
            </a:r>
            <a:r>
              <a:rPr lang="en-CA" sz="2400" dirty="0"/>
              <a:t>, M. Wheeler, 2025. </a:t>
            </a:r>
            <a:r>
              <a:rPr lang="en-US" sz="2400" i="1" dirty="0"/>
              <a:t>Categorical foundations of discrete dynamical systems.</a:t>
            </a:r>
            <a:r>
              <a:rPr lang="en-US" sz="2400" dirty="0"/>
              <a:t> https://arxiv.org/abs/2506.05190</a:t>
            </a:r>
            <a:endParaRPr lang="en-CA" sz="2400" i="1" dirty="0"/>
          </a:p>
          <a:p>
            <a:endParaRPr lang="en-CA" sz="2400" dirty="0"/>
          </a:p>
          <a:p>
            <a:r>
              <a:rPr lang="en-CA" sz="2400" dirty="0"/>
              <a:t>K. </a:t>
            </a:r>
            <a:r>
              <a:rPr lang="en-CA" sz="2400" dirty="0" err="1"/>
              <a:t>Kadelka</a:t>
            </a:r>
            <a:r>
              <a:rPr lang="en-CA" sz="2400" dirty="0"/>
              <a:t>, M. Wheeler, A. Veliz-Cuba, D. </a:t>
            </a:r>
            <a:r>
              <a:rPr lang="en-CA" sz="2400" dirty="0" err="1"/>
              <a:t>Murrugarra</a:t>
            </a:r>
            <a:r>
              <a:rPr lang="en-CA" sz="2400" dirty="0"/>
              <a:t>, and R. </a:t>
            </a:r>
            <a:r>
              <a:rPr lang="en-CA" sz="2400" dirty="0" err="1"/>
              <a:t>Laubenbacher</a:t>
            </a:r>
            <a:r>
              <a:rPr lang="en-CA" sz="2400" dirty="0"/>
              <a:t>, 2023.</a:t>
            </a:r>
            <a:r>
              <a:rPr lang="en-CA" sz="2400" i="1" dirty="0"/>
              <a:t> Modularity of biological systems: a link between structure and function </a:t>
            </a:r>
            <a:r>
              <a:rPr lang="en-CA" sz="2400" dirty="0"/>
              <a:t>J. R. Soc. Interface. </a:t>
            </a:r>
            <a:r>
              <a:rPr lang="en-CA" sz="2400" b="1" dirty="0"/>
              <a:t>20</a:t>
            </a:r>
            <a:r>
              <a:rPr lang="en-CA" sz="2400" dirty="0"/>
              <a:t>: 20230505</a:t>
            </a:r>
          </a:p>
          <a:p>
            <a:endParaRPr lang="en-CA" sz="24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37970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DCB2E-B378-D1C3-9BA5-DD2906531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147C45-8BDA-B1EE-9EB4-5B5FDFCF57D1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91C429B-1A66-FD79-2F7B-594FA899E0D3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16EB360-8036-50F7-A5F9-CE41C5491E7A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9F525368-E50C-518C-DB27-22D75BB8318E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BEEBA322-14CC-7E59-1908-0ABAD3339862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5D63A0FF-CD88-3AEB-5DE3-80763E07DA70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Biological Motivation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9EA015-7091-6294-CA4D-5B03B5D4A3E5}"/>
              </a:ext>
            </a:extLst>
          </p:cNvPr>
          <p:cNvSpPr txBox="1"/>
          <p:nvPr/>
        </p:nvSpPr>
        <p:spPr>
          <a:xfrm>
            <a:off x="576870" y="1500368"/>
            <a:ext cx="1104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Example: </a:t>
            </a:r>
            <a:r>
              <a:rPr lang="en-CA" sz="2400" dirty="0"/>
              <a:t>Gene regulatory networks</a:t>
            </a:r>
            <a:endParaRPr lang="en-CA" sz="2400" b="1" i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C87D68-D900-9D18-6988-0F0395506A0C}"/>
              </a:ext>
            </a:extLst>
          </p:cNvPr>
          <p:cNvGrpSpPr/>
          <p:nvPr/>
        </p:nvGrpSpPr>
        <p:grpSpPr>
          <a:xfrm>
            <a:off x="4022630" y="2744036"/>
            <a:ext cx="3338825" cy="2592732"/>
            <a:chOff x="2882805" y="2354796"/>
            <a:chExt cx="3338825" cy="2592732"/>
          </a:xfrm>
        </p:grpSpPr>
        <p:pic>
          <p:nvPicPr>
            <p:cNvPr id="2056" name="Picture 8" descr="Free Vectors | Vector silhouette of DNA (gene)">
              <a:extLst>
                <a:ext uri="{FF2B5EF4-FFF2-40B4-BE49-F238E27FC236}">
                  <a16:creationId xmlns:a16="http://schemas.microsoft.com/office/drawing/2014/main" id="{8ADC9E8A-EC9F-F031-EA25-4F60F21693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882805" y="2354796"/>
              <a:ext cx="992232" cy="744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 descr="Free Vectors | Vector silhouette of DNA (gene)">
              <a:extLst>
                <a:ext uri="{FF2B5EF4-FFF2-40B4-BE49-F238E27FC236}">
                  <a16:creationId xmlns:a16="http://schemas.microsoft.com/office/drawing/2014/main" id="{EE9D70DB-FDC0-366F-9D86-04F26FCDE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29398" y="4149246"/>
              <a:ext cx="992232" cy="744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D4A057E-B28B-473E-073A-FB730FFCDDE0}"/>
                </a:ext>
              </a:extLst>
            </p:cNvPr>
            <p:cNvGrpSpPr/>
            <p:nvPr/>
          </p:nvGrpSpPr>
          <p:grpSpPr>
            <a:xfrm>
              <a:off x="2882805" y="2354796"/>
              <a:ext cx="3338825" cy="2592732"/>
              <a:chOff x="2882805" y="2354796"/>
              <a:chExt cx="3338825" cy="2592732"/>
            </a:xfrm>
          </p:grpSpPr>
          <p:pic>
            <p:nvPicPr>
              <p:cNvPr id="12" name="Picture 8" descr="Free Vectors | Vector silhouette of DNA (gene)">
                <a:extLst>
                  <a:ext uri="{FF2B5EF4-FFF2-40B4-BE49-F238E27FC236}">
                    <a16:creationId xmlns:a16="http://schemas.microsoft.com/office/drawing/2014/main" id="{EC1C4CA0-AAE9-D3A6-CFAE-1C373B7A94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229398" y="2354796"/>
                <a:ext cx="992232" cy="744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8" descr="Free Vectors | Vector silhouette of DNA (gene)">
                <a:extLst>
                  <a:ext uri="{FF2B5EF4-FFF2-40B4-BE49-F238E27FC236}">
                    <a16:creationId xmlns:a16="http://schemas.microsoft.com/office/drawing/2014/main" id="{65838A77-1074-6CB4-1338-678C138C8A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882805" y="4202806"/>
                <a:ext cx="992232" cy="744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484C554-D2E5-FB74-8DD0-F2E61D3F4A8F}"/>
                  </a:ext>
                </a:extLst>
              </p:cNvPr>
              <p:cNvCxnSpPr>
                <a:cxnSpLocks/>
                <a:stCxn id="2056" idx="1"/>
                <a:endCxn id="12" idx="3"/>
              </p:cNvCxnSpPr>
              <p:nvPr/>
            </p:nvCxnSpPr>
            <p:spPr>
              <a:xfrm>
                <a:off x="3875037" y="2727157"/>
                <a:ext cx="1354361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3C5C2C7A-CB79-B50D-C4D4-10E2B656B7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25514" y="2916978"/>
                <a:ext cx="36263" cy="139886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95689064-29A8-89D5-3C80-B80741A91C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8566" y="2916978"/>
                <a:ext cx="1740832" cy="144765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2E32842-8DE8-7C7E-33BB-97A3743989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98238" y="2935691"/>
                <a:ext cx="1435565" cy="1428938"/>
              </a:xfrm>
              <a:prstGeom prst="straightConnector1">
                <a:avLst/>
              </a:prstGeom>
              <a:ln w="38100">
                <a:solidFill>
                  <a:schemeClr val="tx2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26BEF8F-1167-4C45-F4C8-E5E52BFE81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50988" y="4526835"/>
                <a:ext cx="1228102" cy="10426"/>
              </a:xfrm>
              <a:prstGeom prst="straightConnector1">
                <a:avLst/>
              </a:prstGeom>
              <a:ln w="38100">
                <a:solidFill>
                  <a:schemeClr val="tx2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06B8437-B61B-93A3-A5A2-0EA5AFAEC08C}"/>
              </a:ext>
            </a:extLst>
          </p:cNvPr>
          <p:cNvSpPr txBox="1"/>
          <p:nvPr/>
        </p:nvSpPr>
        <p:spPr>
          <a:xfrm>
            <a:off x="4210440" y="2729477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Gene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A19E0A-E30B-E266-2F32-A6B0F7A6C64F}"/>
              </a:ext>
            </a:extLst>
          </p:cNvPr>
          <p:cNvSpPr txBox="1"/>
          <p:nvPr/>
        </p:nvSpPr>
        <p:spPr>
          <a:xfrm>
            <a:off x="6573628" y="2729476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Gene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9C2231-9E23-7D74-CF5E-8F602A6D4606}"/>
              </a:ext>
            </a:extLst>
          </p:cNvPr>
          <p:cNvSpPr txBox="1"/>
          <p:nvPr/>
        </p:nvSpPr>
        <p:spPr>
          <a:xfrm>
            <a:off x="6537364" y="5001135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Gene 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7A4A6E-B600-8DCF-35F2-C6C33DFC42C0}"/>
              </a:ext>
            </a:extLst>
          </p:cNvPr>
          <p:cNvSpPr txBox="1"/>
          <p:nvPr/>
        </p:nvSpPr>
        <p:spPr>
          <a:xfrm>
            <a:off x="4210439" y="5059769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Gene 4</a:t>
            </a:r>
          </a:p>
        </p:txBody>
      </p:sp>
    </p:spTree>
    <p:extLst>
      <p:ext uri="{BB962C8B-B14F-4D97-AF65-F5344CB8AC3E}">
        <p14:creationId xmlns:p14="http://schemas.microsoft.com/office/powerpoint/2010/main" val="363985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  <p:bldP spid="38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62858-093E-362C-75E2-848486B07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first_ex">
            <a:hlinkClick r:id="" action="ppaction://media"/>
            <a:extLst>
              <a:ext uri="{FF2B5EF4-FFF2-40B4-BE49-F238E27FC236}">
                <a16:creationId xmlns:a16="http://schemas.microsoft.com/office/drawing/2014/main" id="{E984E51D-F251-2042-4032-DBF569529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2869" y="1936063"/>
            <a:ext cx="7854443" cy="44181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9F3963-B167-E8B0-20D4-80BE4538A9A2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1040FD-20C1-1CCB-BE96-D26C983D5399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8CA55B-F891-4F17-5BE3-761B3B6F40AC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A3251EC7-EE0F-C895-7041-39226698CAF4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CD670295-47BC-E924-EEB7-8E1C52C11C92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B5937552-BAD1-A03B-931B-630B0CCC5666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Biological Motivation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B9CFCA-1392-0A22-B70B-7691AD27414C}"/>
              </a:ext>
            </a:extLst>
          </p:cNvPr>
          <p:cNvSpPr txBox="1"/>
          <p:nvPr/>
        </p:nvSpPr>
        <p:spPr>
          <a:xfrm>
            <a:off x="576870" y="1500368"/>
            <a:ext cx="1104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Example: </a:t>
            </a:r>
            <a:r>
              <a:rPr lang="en-CA" sz="2400" dirty="0"/>
              <a:t>Gene regulatory networks</a:t>
            </a:r>
            <a:endParaRPr lang="en-CA" sz="2400" b="1" i="1" dirty="0"/>
          </a:p>
        </p:txBody>
      </p:sp>
    </p:spTree>
    <p:extLst>
      <p:ext uri="{BB962C8B-B14F-4D97-AF65-F5344CB8AC3E}">
        <p14:creationId xmlns:p14="http://schemas.microsoft.com/office/powerpoint/2010/main" val="183118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0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B6683-A642-F5DC-61B4-129A5150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irst_ex2">
            <a:hlinkClick r:id="" action="ppaction://media"/>
            <a:extLst>
              <a:ext uri="{FF2B5EF4-FFF2-40B4-BE49-F238E27FC236}">
                <a16:creationId xmlns:a16="http://schemas.microsoft.com/office/drawing/2014/main" id="{314FA9CA-D57B-4BB7-76A1-66A714C2FE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66803" y="1940587"/>
            <a:ext cx="7846399" cy="4413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C04B2D-A8C6-B1B4-DA8E-8627674E6C7F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5A3A88-ECA5-72E5-79BA-5353F76CA4B7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EA6B92-5BA0-B902-A5BD-F383A11C30A8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A832D5A0-24CC-2588-0A9B-74AF50032D92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79CE8784-E3C8-212E-30FF-E2AA3678B507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D4460636-F3A1-CE89-5A97-51DC93777717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Biological Motivation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F9322C-25E2-6F96-6B91-ABE8DD25A535}"/>
              </a:ext>
            </a:extLst>
          </p:cNvPr>
          <p:cNvSpPr txBox="1"/>
          <p:nvPr/>
        </p:nvSpPr>
        <p:spPr>
          <a:xfrm>
            <a:off x="576870" y="1500368"/>
            <a:ext cx="1104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Example: </a:t>
            </a:r>
            <a:r>
              <a:rPr lang="en-CA" sz="2400" dirty="0"/>
              <a:t>Gene regulatory networks</a:t>
            </a:r>
            <a:endParaRPr lang="en-CA" sz="2400" b="1" i="1" dirty="0"/>
          </a:p>
        </p:txBody>
      </p:sp>
    </p:spTree>
    <p:extLst>
      <p:ext uri="{BB962C8B-B14F-4D97-AF65-F5344CB8AC3E}">
        <p14:creationId xmlns:p14="http://schemas.microsoft.com/office/powerpoint/2010/main" val="345079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003F-2C64-CAED-2929-992149D5E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irst_ex3">
            <a:hlinkClick r:id="" action="ppaction://media"/>
            <a:extLst>
              <a:ext uri="{FF2B5EF4-FFF2-40B4-BE49-F238E27FC236}">
                <a16:creationId xmlns:a16="http://schemas.microsoft.com/office/drawing/2014/main" id="{03A579D6-3670-3138-79A1-B72A1F8BE7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7891" y="1941712"/>
            <a:ext cx="7844400" cy="4412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8FA851-FABD-4135-7DB2-606266366F6B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35FC365-C88A-D449-BE3D-B1E0DACE54B2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032AE1-60C3-603D-2532-5FA50C2305B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3E029422-EDBB-6087-5472-00F417F145D1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FE086FF1-369F-4832-D799-A070D0FF75D8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5C6DA55C-DBD0-79A4-1F96-17E81048CF71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Biological Motivation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780454-6D85-FF16-9E14-17F8B2DEDE4C}"/>
              </a:ext>
            </a:extLst>
          </p:cNvPr>
          <p:cNvSpPr txBox="1"/>
          <p:nvPr/>
        </p:nvSpPr>
        <p:spPr>
          <a:xfrm>
            <a:off x="576870" y="1500368"/>
            <a:ext cx="1104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Example: </a:t>
            </a:r>
            <a:r>
              <a:rPr lang="en-CA" sz="2400" dirty="0"/>
              <a:t>Gene regulatory networks</a:t>
            </a:r>
            <a:endParaRPr lang="en-CA" sz="2400" b="1" i="1" dirty="0"/>
          </a:p>
        </p:txBody>
      </p:sp>
    </p:spTree>
    <p:extLst>
      <p:ext uri="{BB962C8B-B14F-4D97-AF65-F5344CB8AC3E}">
        <p14:creationId xmlns:p14="http://schemas.microsoft.com/office/powerpoint/2010/main" val="40564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6487F-D86B-C505-8EF4-35ACB860D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41D905-8541-C12C-C7B7-61049CEA320F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D1DDB7-9AB0-BF2C-B256-EBFC0E550BBF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0FBB64-AA52-FB73-0041-DAC0CBA6B0C6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75139286-9F85-3A21-93B6-A5F29E2CFE6F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D21A7983-A9EC-07AD-B095-2F2AE72C30CC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8ADF134-5097-D280-5B96-FF2DC6E82B07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Biological Motivation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E1B8B1-6C8C-420B-6752-4B87E50B0AB3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a </a:t>
                </a:r>
                <a:r>
                  <a:rPr lang="en-CA" sz="2400" b="1" i="1" dirty="0"/>
                  <a:t>Boolean network </a:t>
                </a:r>
                <a:r>
                  <a:rPr lang="en-CA" sz="2400" dirty="0"/>
                  <a:t>is a function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CA" sz="2400" b="0" dirty="0">
                  <a:ea typeface="Cambria Math" panose="02040503050406030204" pitchFamily="18" charset="0"/>
                </a:endParaRPr>
              </a:p>
              <a:p>
                <a:endParaRPr lang="en-CA" sz="2400" b="1" dirty="0"/>
              </a:p>
              <a:p>
                <a:r>
                  <a:rPr lang="en-CA" sz="2400" b="1" dirty="0"/>
                  <a:t>Def: </a:t>
                </a:r>
                <a:r>
                  <a:rPr lang="en-CA" sz="2400" dirty="0"/>
                  <a:t>a </a:t>
                </a:r>
                <a:r>
                  <a:rPr lang="en-CA" sz="2400" b="1" i="1" dirty="0"/>
                  <a:t>discrete dynamical system </a:t>
                </a:r>
                <a:r>
                  <a:rPr lang="en-CA" sz="2400" dirty="0"/>
                  <a:t>is a function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for some set </a:t>
                </a:r>
                <a14:m>
                  <m:oMath xmlns:m="http://schemas.openxmlformats.org/officeDocument/2006/math">
                    <m:r>
                      <a:rPr lang="en-CA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CA" sz="2400" dirty="0"/>
              </a:p>
              <a:p>
                <a:endParaRPr lang="en-CA" sz="2400" dirty="0"/>
              </a:p>
              <a:p>
                <a:r>
                  <a:rPr lang="en-CA" sz="2400" dirty="0"/>
                  <a:t>Given a DDS, one area of research is in analyzing the trajectories of an element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CA" sz="2400" dirty="0"/>
                  <a:t>, i.e. the sequence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 . . .</m:t>
                    </m:r>
                  </m:oMath>
                </a14:m>
                <a:endParaRPr lang="en-CA" sz="2400" dirty="0"/>
              </a:p>
              <a:p>
                <a:endParaRPr lang="en-CA" sz="2400" dirty="0"/>
              </a:p>
              <a:p>
                <a:r>
                  <a:rPr lang="en-CA" sz="2400" dirty="0"/>
                  <a:t>Easy in our example, but for larger networks brute force doesn’t work</a:t>
                </a:r>
              </a:p>
              <a:p>
                <a:endParaRPr lang="en-CA" sz="2400" dirty="0"/>
              </a:p>
              <a:p>
                <a:r>
                  <a:rPr lang="en-CA" sz="2400" b="1" dirty="0"/>
                  <a:t>Our contribution: </a:t>
                </a:r>
                <a:r>
                  <a:rPr lang="en-CA" sz="2400" dirty="0"/>
                  <a:t>a categorical framework for developing techniques, formalization of these ideas and definitions</a:t>
                </a:r>
                <a:endParaRPr lang="en-CA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E1B8B1-6C8C-420B-6752-4B87E50B0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4154984"/>
              </a:xfrm>
              <a:prstGeom prst="rect">
                <a:avLst/>
              </a:prstGeom>
              <a:blipFill>
                <a:blip r:embed="rId2"/>
                <a:stretch>
                  <a:fillRect l="-883" t="-1173" b="-234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618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4CDDE-9AE8-5EE1-B09F-026CDB37A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32588D-33CC-CDA8-ED3C-CA28494E634B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D5A7B3-83FD-EA9B-FA89-205BA2B1B85B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3BC86D-D19A-C4C1-6D72-F2FF193823B7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761423CF-9E82-74B3-B561-206E22702574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A763979A-D87E-EA77-71B5-45D1754E9F83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EBF0BA27-A7B9-57D1-5E1C-B46227B46661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The Category of DDS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F6CF47-263F-C7D6-8BC3-4C8E9D31F8B2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3422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</a:t>
                </a:r>
                <a:r>
                  <a:rPr lang="en-CA" sz="2400" dirty="0"/>
                  <a:t> The </a:t>
                </a:r>
                <a:r>
                  <a:rPr lang="en-CA" sz="2400" b="1" i="1" dirty="0"/>
                  <a:t>category of discrete dynamical systems</a:t>
                </a:r>
                <a:r>
                  <a:rPr lang="en-CA" sz="2400" i="1" dirty="0"/>
                  <a:t> </a:t>
                </a:r>
                <a:r>
                  <a:rPr lang="en-CA" sz="2400" dirty="0"/>
                  <a:t>is the category DDS </a:t>
                </a:r>
                <a14:m>
                  <m:oMath xmlns:m="http://schemas.openxmlformats.org/officeDocument/2006/math">
                    <m:r>
                      <a:rPr lang="en-CA" sz="24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𝑆𝑒𝑡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sup>
                    </m:sSup>
                  </m:oMath>
                </a14:m>
                <a:endParaRPr lang="en-CA" sz="2400" b="1" i="1" dirty="0"/>
              </a:p>
              <a:p>
                <a:endParaRPr lang="en-CA" sz="2400" dirty="0"/>
              </a:p>
              <a:p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CA" sz="2400" dirty="0"/>
                  <a:t> is the monoid of natural number with addition, as a one object category</a:t>
                </a:r>
              </a:p>
              <a:p>
                <a:endParaRPr lang="en-CA" sz="2400" dirty="0"/>
              </a:p>
              <a:p>
                <a:r>
                  <a:rPr lang="en-CA" sz="2400" dirty="0"/>
                  <a:t>An object may be expressed as a pair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  <a:p>
                <a:endParaRPr lang="en-CA" sz="2400" dirty="0"/>
              </a:p>
              <a:p>
                <a:r>
                  <a:rPr lang="en-CA" sz="2400" dirty="0"/>
                  <a:t>Explicitly, a morphism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→(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is a commuting square</a:t>
                </a:r>
              </a:p>
              <a:p>
                <a:endParaRPr lang="en-CA" sz="2400" dirty="0"/>
              </a:p>
              <a:p>
                <a:pPr algn="ctr"/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F6CF47-263F-C7D6-8BC3-4C8E9D31F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3422860"/>
              </a:xfrm>
              <a:prstGeom prst="rect">
                <a:avLst/>
              </a:prstGeom>
              <a:blipFill>
                <a:blip r:embed="rId3"/>
                <a:stretch>
                  <a:fillRect l="-883" t="-10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39999AE9-3485-1802-2241-D3B399FAFACD}"/>
              </a:ext>
            </a:extLst>
          </p:cNvPr>
          <p:cNvGrpSpPr/>
          <p:nvPr/>
        </p:nvGrpSpPr>
        <p:grpSpPr>
          <a:xfrm>
            <a:off x="4593596" y="4383862"/>
            <a:ext cx="1994655" cy="1606503"/>
            <a:chOff x="4593596" y="4383862"/>
            <a:chExt cx="1994655" cy="160650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C9BC35F-3A84-6F23-18D9-992C97926EB1}"/>
                </a:ext>
              </a:extLst>
            </p:cNvPr>
            <p:cNvGrpSpPr/>
            <p:nvPr/>
          </p:nvGrpSpPr>
          <p:grpSpPr>
            <a:xfrm>
              <a:off x="4722481" y="4490826"/>
              <a:ext cx="1723458" cy="1410464"/>
              <a:chOff x="3511549" y="4459076"/>
              <a:chExt cx="1723458" cy="141046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54CEDEC3-B19D-8820-73DC-C2BFC031B7E3}"/>
                      </a:ext>
                    </a:extLst>
                  </p:cNvPr>
                  <p:cNvSpPr txBox="1"/>
                  <p:nvPr/>
                </p:nvSpPr>
                <p:spPr>
                  <a:xfrm>
                    <a:off x="3511549" y="5407875"/>
                    <a:ext cx="453457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54CEDEC3-B19D-8820-73DC-C2BFC031B7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11549" y="5407875"/>
                    <a:ext cx="453457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711359D-D605-C40D-05A4-5DFCE1A61003}"/>
                  </a:ext>
                </a:extLst>
              </p:cNvPr>
              <p:cNvGrpSpPr/>
              <p:nvPr/>
            </p:nvGrpSpPr>
            <p:grpSpPr>
              <a:xfrm>
                <a:off x="3511550" y="4459076"/>
                <a:ext cx="1723457" cy="1407977"/>
                <a:chOff x="3511550" y="4459076"/>
                <a:chExt cx="1723457" cy="14079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8B5AF9F6-5269-F8AC-2F3A-5D5197F6BB9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11550" y="4461563"/>
                      <a:ext cx="45345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oMath>
                        </m:oMathPara>
                      </a14:m>
                      <a:endParaRPr lang="en-CA" sz="2400" dirty="0"/>
                    </a:p>
                  </p:txBody>
                </p:sp>
              </mc:Choice>
              <mc:Fallback xmlns="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8B5AF9F6-5269-F8AC-2F3A-5D5197F6BB9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11550" y="4461563"/>
                      <a:ext cx="453457" cy="461665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02D455C8-9EF3-F7C8-8098-10730A7514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81550" y="4459076"/>
                      <a:ext cx="45345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oMath>
                        </m:oMathPara>
                      </a14:m>
                      <a:endParaRPr lang="en-CA" sz="2400" dirty="0"/>
                    </a:p>
                  </p:txBody>
                </p:sp>
              </mc:Choice>
              <mc:Fallback xmlns="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02D455C8-9EF3-F7C8-8098-10730A75146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81550" y="4459076"/>
                      <a:ext cx="453457" cy="461665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CC9EB939-99BC-6599-1B21-4E2B246CEC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81550" y="5405388"/>
                      <a:ext cx="45345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oMath>
                        </m:oMathPara>
                      </a14:m>
                      <a:endParaRPr lang="en-CA" sz="2400" dirty="0"/>
                    </a:p>
                  </p:txBody>
                </p:sp>
              </mc:Choice>
              <mc:Fallback xmlns="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CC9EB939-99BC-6599-1B21-4E2B246CECC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81550" y="5405388"/>
                      <a:ext cx="453457" cy="461665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DC3210A6-E507-6BA3-6EDD-26075082D663}"/>
                    </a:ext>
                  </a:extLst>
                </p:cNvPr>
                <p:cNvCxnSpPr>
                  <a:stCxn id="2" idx="2"/>
                  <a:endCxn id="3" idx="0"/>
                </p:cNvCxnSpPr>
                <p:nvPr/>
              </p:nvCxnSpPr>
              <p:spPr>
                <a:xfrm flipH="1">
                  <a:off x="3738278" y="4923228"/>
                  <a:ext cx="1" cy="48464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83E34B40-4CB9-3601-57CF-760C5FEEF086}"/>
                    </a:ext>
                  </a:extLst>
                </p:cNvPr>
                <p:cNvCxnSpPr>
                  <a:stCxn id="2" idx="3"/>
                  <a:endCxn id="15" idx="1"/>
                </p:cNvCxnSpPr>
                <p:nvPr/>
              </p:nvCxnSpPr>
              <p:spPr>
                <a:xfrm flipV="1">
                  <a:off x="3965007" y="4689909"/>
                  <a:ext cx="816543" cy="248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4088CCA7-950B-D109-F214-6C5415F4ACB9}"/>
                    </a:ext>
                  </a:extLst>
                </p:cNvPr>
                <p:cNvCxnSpPr>
                  <a:stCxn id="15" idx="2"/>
                  <a:endCxn id="16" idx="0"/>
                </p:cNvCxnSpPr>
                <p:nvPr/>
              </p:nvCxnSpPr>
              <p:spPr>
                <a:xfrm>
                  <a:off x="5008279" y="4920741"/>
                  <a:ext cx="0" cy="48464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B94A8746-CD0F-3F44-B0CD-075AF8D088EB}"/>
                    </a:ext>
                  </a:extLst>
                </p:cNvPr>
                <p:cNvCxnSpPr>
                  <a:stCxn id="3" idx="3"/>
                  <a:endCxn id="16" idx="1"/>
                </p:cNvCxnSpPr>
                <p:nvPr/>
              </p:nvCxnSpPr>
              <p:spPr>
                <a:xfrm flipV="1">
                  <a:off x="3965006" y="5636221"/>
                  <a:ext cx="816544" cy="248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7FA3F0A-3024-826C-7CAF-D2ADA7D786A3}"/>
                    </a:ext>
                  </a:extLst>
                </p:cNvPr>
                <p:cNvSpPr txBox="1"/>
                <p:nvPr/>
              </p:nvSpPr>
              <p:spPr>
                <a:xfrm>
                  <a:off x="4593596" y="4965010"/>
                  <a:ext cx="3645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7FA3F0A-3024-826C-7CAF-D2ADA7D786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93596" y="4965010"/>
                  <a:ext cx="364522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C468500-B117-1C05-1346-75AEB72D6F4D}"/>
                    </a:ext>
                  </a:extLst>
                </p:cNvPr>
                <p:cNvSpPr txBox="1"/>
                <p:nvPr/>
              </p:nvSpPr>
              <p:spPr>
                <a:xfrm>
                  <a:off x="6212058" y="4965010"/>
                  <a:ext cx="37619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C468500-B117-1C05-1346-75AEB72D6F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2058" y="4965010"/>
                  <a:ext cx="37619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1DDD6E1-F71A-859B-DA64-864AA715B308}"/>
                    </a:ext>
                  </a:extLst>
                </p:cNvPr>
                <p:cNvSpPr txBox="1"/>
                <p:nvPr/>
              </p:nvSpPr>
              <p:spPr>
                <a:xfrm>
                  <a:off x="5401949" y="4383862"/>
                  <a:ext cx="3760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1DDD6E1-F71A-859B-DA64-864AA715B3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949" y="4383862"/>
                  <a:ext cx="376000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33C74A2-210B-856D-FEEE-D67BC306F2D0}"/>
                    </a:ext>
                  </a:extLst>
                </p:cNvPr>
                <p:cNvSpPr txBox="1"/>
                <p:nvPr/>
              </p:nvSpPr>
              <p:spPr>
                <a:xfrm>
                  <a:off x="5401949" y="5621033"/>
                  <a:ext cx="3760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33C74A2-210B-856D-FEEE-D67BC306F2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949" y="5621033"/>
                  <a:ext cx="376000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696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C756-874D-284E-330D-F483C7E2A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E572EE-639C-79D0-9579-860B08C6CAAD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997DD1-354D-FF20-F1EE-2DF7AB679DD2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9F2FDE-70D5-C817-366D-3FC5F7C2D01D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115C45D9-8EE7-5D03-C131-B66902A7777C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F77B5E9C-8AE6-71E9-EF2A-DE5C28AD6BE6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E0862E88-5E1D-6701-869B-AF2E4DBD1B7B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The Category of DDS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A94661-C4ED-A766-0681-B4F9FDAC6695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Examples:</a:t>
                </a:r>
              </a:p>
              <a:p>
                <a:endParaRPr lang="en-CA" sz="2400" b="1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The representable functor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∗,−</m:t>
                        </m:r>
                      </m:e>
                    </m:d>
                  </m:oMath>
                </a14:m>
                <a:r>
                  <a:rPr lang="en-CA" sz="2400" dirty="0"/>
                  <a:t>, explicitly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succ</m:t>
                    </m:r>
                    <m: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For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CA" sz="2400" dirty="0"/>
                  <a:t>,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succ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has the set 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{0, . . .,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−1}</m:t>
                    </m:r>
                  </m:oMath>
                </a14:m>
                <a:r>
                  <a:rPr lang="en-CA" sz="2400" dirty="0"/>
                  <a:t> with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↦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+1 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endParaRPr lang="en-CA" sz="2400" dirty="0"/>
              </a:p>
              <a:p>
                <a:pPr algn="ctr"/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A94661-C4ED-A766-0681-B4F9FDAC6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3046988"/>
              </a:xfrm>
              <a:prstGeom prst="rect">
                <a:avLst/>
              </a:prstGeom>
              <a:blipFill>
                <a:blip r:embed="rId3"/>
                <a:stretch>
                  <a:fillRect l="-883" t="-16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42130712-8322-CAC2-DF3B-478C00763AA0}"/>
              </a:ext>
            </a:extLst>
          </p:cNvPr>
          <p:cNvGrpSpPr/>
          <p:nvPr/>
        </p:nvGrpSpPr>
        <p:grpSpPr>
          <a:xfrm>
            <a:off x="1737868" y="3596147"/>
            <a:ext cx="3383888" cy="2520516"/>
            <a:chOff x="490234" y="3634616"/>
            <a:chExt cx="3383888" cy="25205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5ACDCF3-0B62-7675-8743-4193ACC5E640}"/>
                    </a:ext>
                  </a:extLst>
                </p:cNvPr>
                <p:cNvSpPr txBox="1"/>
                <p:nvPr/>
              </p:nvSpPr>
              <p:spPr>
                <a:xfrm>
                  <a:off x="2946400" y="5718685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5ACDCF3-0B62-7675-8743-4193ACC5E6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6400" y="5718685"/>
                  <a:ext cx="36830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D01AFD5-9120-78B3-3C9B-A99EA7685E1F}"/>
                    </a:ext>
                  </a:extLst>
                </p:cNvPr>
                <p:cNvSpPr txBox="1"/>
                <p:nvPr/>
              </p:nvSpPr>
              <p:spPr>
                <a:xfrm>
                  <a:off x="1466186" y="5785800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D01AFD5-9120-78B3-3C9B-A99EA7685E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6186" y="5785800"/>
                  <a:ext cx="36830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ED7B3B6-109A-93BF-AF54-E435FC004CA6}"/>
                </a:ext>
              </a:extLst>
            </p:cNvPr>
            <p:cNvGrpSpPr/>
            <p:nvPr/>
          </p:nvGrpSpPr>
          <p:grpSpPr>
            <a:xfrm>
              <a:off x="490234" y="3634616"/>
              <a:ext cx="3383888" cy="2222486"/>
              <a:chOff x="490234" y="3634616"/>
              <a:chExt cx="3383888" cy="2222486"/>
            </a:xfrm>
          </p:grpSpPr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D51DBDC2-F31D-5296-2BBA-CF857EBFE0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97000" y="4972050"/>
                <a:ext cx="373696" cy="63629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981AFBA-5907-6C48-A91D-6F10D4D5C4D2}"/>
                  </a:ext>
                </a:extLst>
              </p:cNvPr>
              <p:cNvSpPr/>
              <p:nvPr/>
            </p:nvSpPr>
            <p:spPr>
              <a:xfrm>
                <a:off x="1319664" y="5248985"/>
                <a:ext cx="661344" cy="2403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E4460258-4226-5ED6-F389-3B7B73CBFF47}"/>
                  </a:ext>
                </a:extLst>
              </p:cNvPr>
              <p:cNvSpPr/>
              <p:nvPr/>
            </p:nvSpPr>
            <p:spPr>
              <a:xfrm>
                <a:off x="2298383" y="4003948"/>
                <a:ext cx="210312" cy="210312"/>
              </a:xfrm>
              <a:prstGeom prst="flowChartConnector">
                <a:avLst/>
              </a:prstGeom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C6262D4-A32F-A1FC-79CF-800BB0E15C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7300" y="4171950"/>
                <a:ext cx="736600" cy="45720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A21FD905-3B65-5684-8501-1B83DDC19F1B}"/>
                  </a:ext>
                </a:extLst>
              </p:cNvPr>
              <p:cNvSpPr/>
              <p:nvPr/>
            </p:nvSpPr>
            <p:spPr>
              <a:xfrm>
                <a:off x="3295510" y="4637421"/>
                <a:ext cx="210312" cy="210312"/>
              </a:xfrm>
              <a:prstGeom prst="flowChartConnector">
                <a:avLst/>
              </a:prstGeom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Flowchart: Connector 13">
                <a:extLst>
                  <a:ext uri="{FF2B5EF4-FFF2-40B4-BE49-F238E27FC236}">
                    <a16:creationId xmlns:a16="http://schemas.microsoft.com/office/drawing/2014/main" id="{E333479C-FB50-B3B0-849A-CAC834378D24}"/>
                  </a:ext>
                </a:extLst>
              </p:cNvPr>
              <p:cNvSpPr/>
              <p:nvPr/>
            </p:nvSpPr>
            <p:spPr>
              <a:xfrm>
                <a:off x="2787510" y="5646790"/>
                <a:ext cx="210312" cy="210312"/>
              </a:xfrm>
              <a:prstGeom prst="flowChartConnector">
                <a:avLst/>
              </a:prstGeom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Flowchart: Connector 16">
                <a:extLst>
                  <a:ext uri="{FF2B5EF4-FFF2-40B4-BE49-F238E27FC236}">
                    <a16:creationId xmlns:a16="http://schemas.microsoft.com/office/drawing/2014/main" id="{EA59F3A9-A5A9-A00C-AA6F-71DFE0CE0483}"/>
                  </a:ext>
                </a:extLst>
              </p:cNvPr>
              <p:cNvSpPr/>
              <p:nvPr/>
            </p:nvSpPr>
            <p:spPr>
              <a:xfrm>
                <a:off x="1770696" y="5645193"/>
                <a:ext cx="210312" cy="210312"/>
              </a:xfrm>
              <a:prstGeom prst="flowChartConnector">
                <a:avLst/>
              </a:prstGeom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Flowchart: Connector 17">
                <a:extLst>
                  <a:ext uri="{FF2B5EF4-FFF2-40B4-BE49-F238E27FC236}">
                    <a16:creationId xmlns:a16="http://schemas.microsoft.com/office/drawing/2014/main" id="{F87D10D4-B55B-69C4-68AD-4376FE1B93C6}"/>
                  </a:ext>
                </a:extLst>
              </p:cNvPr>
              <p:cNvSpPr/>
              <p:nvPr/>
            </p:nvSpPr>
            <p:spPr>
              <a:xfrm>
                <a:off x="1214508" y="4742577"/>
                <a:ext cx="210312" cy="210312"/>
              </a:xfrm>
              <a:prstGeom prst="flowChartConnector">
                <a:avLst/>
              </a:prstGeom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022E2AA-0531-8B45-819C-AE10E010D2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46400" y="4916321"/>
                <a:ext cx="349110" cy="66532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692036B-379E-08C7-CF39-9E63100761E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38350" y="5759450"/>
                <a:ext cx="717117" cy="25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97AEA17B-F6BA-D530-8F23-AAA2399DE0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16050" y="4171950"/>
                <a:ext cx="838200" cy="57150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1C39F2A-40AB-C4AE-D582-56DA29944275}"/>
                  </a:ext>
                </a:extLst>
              </p:cNvPr>
              <p:cNvSpPr txBox="1"/>
              <p:nvPr/>
            </p:nvSpPr>
            <p:spPr>
              <a:xfrm>
                <a:off x="1397000" y="5135227"/>
                <a:ext cx="47562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800" dirty="0"/>
                  <a:t>. . .</a:t>
                </a:r>
                <a:endParaRPr lang="en-CA" dirty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576990F-4853-731F-93DE-84091C038C1D}"/>
                  </a:ext>
                </a:extLst>
              </p:cNvPr>
              <p:cNvSpPr/>
              <p:nvPr/>
            </p:nvSpPr>
            <p:spPr>
              <a:xfrm>
                <a:off x="1177614" y="5220782"/>
                <a:ext cx="914400" cy="3048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523D1A66-A0A1-C898-90B9-CA9BAFD651E1}"/>
                      </a:ext>
                    </a:extLst>
                  </p:cNvPr>
                  <p:cNvSpPr txBox="1"/>
                  <p:nvPr/>
                </p:nvSpPr>
                <p:spPr>
                  <a:xfrm>
                    <a:off x="2212758" y="3634616"/>
                    <a:ext cx="36830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523D1A66-A0A1-C898-90B9-CA9BAFD651E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12758" y="3634616"/>
                    <a:ext cx="36830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28853CAF-6A48-D6A5-1D7D-39090C901B37}"/>
                      </a:ext>
                    </a:extLst>
                  </p:cNvPr>
                  <p:cNvSpPr txBox="1"/>
                  <p:nvPr/>
                </p:nvSpPr>
                <p:spPr>
                  <a:xfrm>
                    <a:off x="3505822" y="4557911"/>
                    <a:ext cx="36830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28853CAF-6A48-D6A5-1D7D-39090C901B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05822" y="4557911"/>
                    <a:ext cx="36830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76CA3B1-56EE-AC97-BC39-D9BAAE074C29}"/>
                      </a:ext>
                    </a:extLst>
                  </p:cNvPr>
                  <p:cNvSpPr txBox="1"/>
                  <p:nvPr/>
                </p:nvSpPr>
                <p:spPr>
                  <a:xfrm>
                    <a:off x="490234" y="4652395"/>
                    <a:ext cx="769692" cy="85130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CA" sz="1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76CA3B1-56EE-AC97-BC39-D9BAAE074C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0234" y="4652395"/>
                    <a:ext cx="769692" cy="85130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C4F5B98-9583-ABE0-85AF-1B8CBE36E005}"/>
              </a:ext>
            </a:extLst>
          </p:cNvPr>
          <p:cNvGrpSpPr/>
          <p:nvPr/>
        </p:nvGrpSpPr>
        <p:grpSpPr>
          <a:xfrm>
            <a:off x="5660742" y="4487073"/>
            <a:ext cx="4545194" cy="628231"/>
            <a:chOff x="4651092" y="4313717"/>
            <a:chExt cx="4545194" cy="628231"/>
          </a:xfrm>
        </p:grpSpPr>
        <p:sp>
          <p:nvSpPr>
            <p:cNvPr id="61" name="Flowchart: Connector 60">
              <a:extLst>
                <a:ext uri="{FF2B5EF4-FFF2-40B4-BE49-F238E27FC236}">
                  <a16:creationId xmlns:a16="http://schemas.microsoft.com/office/drawing/2014/main" id="{8C002D9A-51E7-005D-08A5-765D9F03A099}"/>
                </a:ext>
              </a:extLst>
            </p:cNvPr>
            <p:cNvSpPr/>
            <p:nvPr/>
          </p:nvSpPr>
          <p:spPr>
            <a:xfrm>
              <a:off x="4744694" y="4706009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A52A546-C9FD-3BF7-E506-C51A790E0F1A}"/>
                </a:ext>
              </a:extLst>
            </p:cNvPr>
            <p:cNvCxnSpPr>
              <a:cxnSpLocks/>
            </p:cNvCxnSpPr>
            <p:nvPr/>
          </p:nvCxnSpPr>
          <p:spPr>
            <a:xfrm>
              <a:off x="5013734" y="4811165"/>
              <a:ext cx="73301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Flowchart: Connector 63">
              <a:extLst>
                <a:ext uri="{FF2B5EF4-FFF2-40B4-BE49-F238E27FC236}">
                  <a16:creationId xmlns:a16="http://schemas.microsoft.com/office/drawing/2014/main" id="{842C71A2-B64E-1B24-C700-27E2548E654B}"/>
                </a:ext>
              </a:extLst>
            </p:cNvPr>
            <p:cNvSpPr/>
            <p:nvPr/>
          </p:nvSpPr>
          <p:spPr>
            <a:xfrm>
              <a:off x="5796362" y="4713586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698DA2C8-765B-F99C-1922-2868B1C466A9}"/>
                </a:ext>
              </a:extLst>
            </p:cNvPr>
            <p:cNvCxnSpPr>
              <a:cxnSpLocks/>
            </p:cNvCxnSpPr>
            <p:nvPr/>
          </p:nvCxnSpPr>
          <p:spPr>
            <a:xfrm>
              <a:off x="6065402" y="4818742"/>
              <a:ext cx="73301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lowchart: Connector 65">
              <a:extLst>
                <a:ext uri="{FF2B5EF4-FFF2-40B4-BE49-F238E27FC236}">
                  <a16:creationId xmlns:a16="http://schemas.microsoft.com/office/drawing/2014/main" id="{2AEC89F9-9047-4164-A79A-7C0D10950487}"/>
                </a:ext>
              </a:extLst>
            </p:cNvPr>
            <p:cNvSpPr/>
            <p:nvPr/>
          </p:nvSpPr>
          <p:spPr>
            <a:xfrm>
              <a:off x="6857146" y="4713586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7D4147D-9191-0F3F-4A20-393D7DCD2186}"/>
                </a:ext>
              </a:extLst>
            </p:cNvPr>
            <p:cNvCxnSpPr>
              <a:cxnSpLocks/>
            </p:cNvCxnSpPr>
            <p:nvPr/>
          </p:nvCxnSpPr>
          <p:spPr>
            <a:xfrm>
              <a:off x="7126186" y="4818742"/>
              <a:ext cx="73301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Flowchart: Connector 67">
              <a:extLst>
                <a:ext uri="{FF2B5EF4-FFF2-40B4-BE49-F238E27FC236}">
                  <a16:creationId xmlns:a16="http://schemas.microsoft.com/office/drawing/2014/main" id="{727DE658-AFE8-F48C-8190-8656A0493606}"/>
                </a:ext>
              </a:extLst>
            </p:cNvPr>
            <p:cNvSpPr/>
            <p:nvPr/>
          </p:nvSpPr>
          <p:spPr>
            <a:xfrm>
              <a:off x="7928914" y="4713586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E43CB42-7EA7-713F-A687-5E96D82915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97954" y="4811165"/>
              <a:ext cx="522704" cy="757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01BE6C0-D0C5-6DF4-C1AD-26A6C061C2C4}"/>
                </a:ext>
              </a:extLst>
            </p:cNvPr>
            <p:cNvSpPr txBox="1"/>
            <p:nvPr/>
          </p:nvSpPr>
          <p:spPr>
            <a:xfrm>
              <a:off x="8720658" y="4572616"/>
              <a:ext cx="4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800" dirty="0"/>
                <a:t>. . .</a:t>
              </a:r>
              <a:endParaRPr lang="en-CA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D9C596E7-49FE-F451-AA7D-2B50EE86EE49}"/>
                    </a:ext>
                  </a:extLst>
                </p:cNvPr>
                <p:cNvSpPr txBox="1"/>
                <p:nvPr/>
              </p:nvSpPr>
              <p:spPr>
                <a:xfrm>
                  <a:off x="4651092" y="4336677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D9C596E7-49FE-F451-AA7D-2B50EE86EE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1092" y="4336677"/>
                  <a:ext cx="368300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DB5023D7-3418-088A-442C-37153DD65487}"/>
                    </a:ext>
                  </a:extLst>
                </p:cNvPr>
                <p:cNvSpPr txBox="1"/>
                <p:nvPr/>
              </p:nvSpPr>
              <p:spPr>
                <a:xfrm>
                  <a:off x="5717368" y="4313717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DB5023D7-3418-088A-442C-37153DD654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7368" y="4313717"/>
                  <a:ext cx="368300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2290C7BB-A8E3-20DE-9BFC-737C55B6637C}"/>
                    </a:ext>
                  </a:extLst>
                </p:cNvPr>
                <p:cNvSpPr txBox="1"/>
                <p:nvPr/>
              </p:nvSpPr>
              <p:spPr>
                <a:xfrm>
                  <a:off x="6778152" y="4329695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2290C7BB-A8E3-20DE-9BFC-737C55B663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8152" y="4329695"/>
                  <a:ext cx="368300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07C21ACA-39E1-4516-6553-31C09203F9A7}"/>
                    </a:ext>
                  </a:extLst>
                </p:cNvPr>
                <p:cNvSpPr txBox="1"/>
                <p:nvPr/>
              </p:nvSpPr>
              <p:spPr>
                <a:xfrm>
                  <a:off x="7840878" y="4329695"/>
                  <a:ext cx="3683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07C21ACA-39E1-4516-6553-31C09203F9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0878" y="4329695"/>
                  <a:ext cx="368300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8612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43FDA-C524-950D-6329-CBDD6218D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C0148C-1325-E3B2-8B16-0C61F5E14CC4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96F30A-79F6-36E8-4BFF-C7E57C54521B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EF1096-5CCD-9CB2-FE2B-45B881525345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D162B72F-50ED-DC49-71B6-D8A27070C881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8AC7006B-2D28-D67B-CC9B-B98E092092F7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C045D07-2788-E161-37DC-6F3A8783326E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Digraphs and State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C4AA4E-3A5E-5788-2559-1B5CE55499EF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r>
                      <a:rPr lang="en-CA" sz="24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be the category given by: </a:t>
                </a:r>
                <a:endParaRPr lang="en-CA" sz="2400" b="1" dirty="0"/>
              </a:p>
              <a:p>
                <a:pPr algn="ctr"/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C4AA4E-3A5E-5788-2559-1B5CE5549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830997"/>
              </a:xfrm>
              <a:prstGeom prst="rect">
                <a:avLst/>
              </a:prstGeom>
              <a:blipFill>
                <a:blip r:embed="rId3"/>
                <a:stretch>
                  <a:fillRect l="-883" t="-58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F7F8455C-4D86-506F-2B58-68ED0682061F}"/>
              </a:ext>
            </a:extLst>
          </p:cNvPr>
          <p:cNvGrpSpPr/>
          <p:nvPr/>
        </p:nvGrpSpPr>
        <p:grpSpPr>
          <a:xfrm>
            <a:off x="2228850" y="1915866"/>
            <a:ext cx="6337300" cy="750803"/>
            <a:chOff x="2482850" y="2627406"/>
            <a:chExt cx="6337300" cy="75080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E3EBF5B-D872-5134-7F50-9C648E1BDBCA}"/>
                </a:ext>
              </a:extLst>
            </p:cNvPr>
            <p:cNvGrpSpPr/>
            <p:nvPr/>
          </p:nvGrpSpPr>
          <p:grpSpPr>
            <a:xfrm>
              <a:off x="2482850" y="2795471"/>
              <a:ext cx="6337300" cy="582738"/>
              <a:chOff x="2482850" y="2795471"/>
              <a:chExt cx="6337300" cy="58273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FCFF2743-8222-5714-FE84-625E1BA4595E}"/>
                      </a:ext>
                    </a:extLst>
                  </p:cNvPr>
                  <p:cNvSpPr txBox="1"/>
                  <p:nvPr/>
                </p:nvSpPr>
                <p:spPr>
                  <a:xfrm>
                    <a:off x="2482850" y="2795471"/>
                    <a:ext cx="633730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≔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FCFF2743-8222-5714-FE84-625E1BA459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2850" y="2795471"/>
                    <a:ext cx="6337300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F4654B0F-19B8-EE83-BF3F-D70283ED1C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0840" y="2946400"/>
                <a:ext cx="55245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6BEF71F1-92E0-0F4D-3413-868AD537F0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46749" y="3086100"/>
                <a:ext cx="55245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D392535-DF98-7F05-B52D-D43C1381AE31}"/>
                      </a:ext>
                    </a:extLst>
                  </p:cNvPr>
                  <p:cNvSpPr txBox="1"/>
                  <p:nvPr/>
                </p:nvSpPr>
                <p:spPr>
                  <a:xfrm>
                    <a:off x="5865811" y="3039655"/>
                    <a:ext cx="314326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oMath>
                      </m:oMathPara>
                    </a14:m>
                    <a:endParaRPr lang="en-CA" sz="16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D392535-DF98-7F05-B52D-D43C1381AE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5811" y="3039655"/>
                    <a:ext cx="314326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EFFC8A-3844-B65F-A768-49FB33D7BEE8}"/>
                    </a:ext>
                  </a:extLst>
                </p:cNvPr>
                <p:cNvSpPr txBox="1"/>
                <p:nvPr/>
              </p:nvSpPr>
              <p:spPr>
                <a:xfrm>
                  <a:off x="5865811" y="2627406"/>
                  <a:ext cx="31432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4EFFC8A-3844-B65F-A768-49FB33D7BE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811" y="2627406"/>
                  <a:ext cx="314326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FBD1542-7B0A-9C8F-AE7B-0111C634BDE2}"/>
                  </a:ext>
                </a:extLst>
              </p:cNvPr>
              <p:cNvSpPr txBox="1"/>
              <p:nvPr/>
            </p:nvSpPr>
            <p:spPr>
              <a:xfrm>
                <a:off x="576870" y="2695448"/>
                <a:ext cx="11046443" cy="3080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The category of directed graphs is the full subcategory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𝑆𝑒𝑡</m:t>
                        </m:r>
                      </m:e>
                      <m:sup>
                        <m:sSup>
                          <m:sSupPr>
                            <m:ctrlPr>
                              <a:rPr lang="en-CA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p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𝑜𝑝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CA" sz="2400" dirty="0"/>
                  <a:t>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CA" sz="24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)×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is a monomorphism</a:t>
                </a:r>
              </a:p>
              <a:p>
                <a:endParaRPr lang="en-CA" sz="2400" dirty="0"/>
              </a:p>
              <a:p>
                <a:r>
                  <a:rPr lang="en-CA" sz="2400" b="1" dirty="0"/>
                  <a:t>Def: </a:t>
                </a:r>
                <a:r>
                  <a:rPr lang="en-CA" sz="2400" dirty="0"/>
                  <a:t>the </a:t>
                </a:r>
                <a:r>
                  <a:rPr lang="en-CA" sz="2400" b="1" dirty="0"/>
                  <a:t>state space functor </a:t>
                </a:r>
                <a:r>
                  <a:rPr lang="en-CA" sz="2400" dirty="0"/>
                  <a:t>is a functor </a:t>
                </a:r>
                <a14:m>
                  <m:oMath xmlns:m="http://schemas.openxmlformats.org/officeDocument/2006/math">
                    <m:r>
                      <a:rPr lang="en-CA" sz="24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CA" sz="2400" i="1">
                        <a:latin typeface="Cambria Math" panose="02040503050406030204" pitchFamily="18" charset="0"/>
                      </a:rPr>
                      <m:t> :</m:t>
                    </m:r>
                    <m:r>
                      <m:rPr>
                        <m:sty m:val="p"/>
                      </m:rPr>
                      <a:rPr lang="en-CA" sz="2400">
                        <a:latin typeface="Cambria Math" panose="02040503050406030204" pitchFamily="18" charset="0"/>
                      </a:rPr>
                      <m:t>DDS</m:t>
                    </m:r>
                    <m:r>
                      <a:rPr lang="en-CA" sz="2400">
                        <a:latin typeface="Cambria Math" panose="02040503050406030204" pitchFamily="18" charset="0"/>
                      </a:rPr>
                      <m:t> →</m:t>
                    </m:r>
                    <m:r>
                      <m:rPr>
                        <m:sty m:val="p"/>
                      </m:rPr>
                      <a:rPr lang="en-CA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DiGraph</m:t>
                    </m:r>
                  </m:oMath>
                </a14:m>
                <a:r>
                  <a:rPr lang="en-CA" sz="2400" dirty="0"/>
                  <a:t>, where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has: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b="1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Vertex set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An edge from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CA" sz="2400" dirty="0"/>
                  <a:t> to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for all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lang="en-CA" sz="2400" dirty="0"/>
              </a:p>
              <a:p>
                <a:endParaRPr lang="en-CA" sz="24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FBD1542-7B0A-9C8F-AE7B-0111C634B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2695448"/>
                <a:ext cx="11046443" cy="3080843"/>
              </a:xfrm>
              <a:prstGeom prst="rect">
                <a:avLst/>
              </a:prstGeom>
              <a:blipFill>
                <a:blip r:embed="rId7"/>
                <a:stretch>
                  <a:fillRect l="-883" t="-3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7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5F4A7-730D-E159-4AA8-FB8506092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B5160A-A492-F23E-25BB-3D98FDC5A653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66372D-F504-1805-C034-4E18FD6EC8E6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9DDDD45-F899-E1D4-5543-5E53F826EF9E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E68B03C0-D3C5-B9D0-08B4-78B061B21DC7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F5347C7E-9B51-04D8-F58E-D2849A988F47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6C200B6C-F7CF-B4AB-A29F-192C34949F00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Digraphs and State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D51256-DB2A-2FCE-78DC-F18587AF08F8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2371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Example: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:{0,1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i="1">
                        <a:latin typeface="Cambria Math" panose="02040503050406030204" pitchFamily="18" charset="0"/>
                      </a:rPr>
                      <m:t>{0,1</m:t>
                    </m:r>
                    <m:sSup>
                      <m:sSup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CA" sz="2400" dirty="0"/>
                  <a:t> given by </a:t>
                </a:r>
                <a:endParaRPr lang="en-CA" sz="2400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40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CA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CA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CA" sz="2400" dirty="0"/>
                  <a:t>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D51256-DB2A-2FCE-78DC-F18587AF0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237178" cy="830997"/>
              </a:xfrm>
              <a:prstGeom prst="rect">
                <a:avLst/>
              </a:prstGeom>
              <a:blipFill>
                <a:blip r:embed="rId3"/>
                <a:stretch>
                  <a:fillRect l="-868" t="-5147" b="-161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61661C3-3146-2646-1027-30C3BE8AE3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4838987"/>
                  </p:ext>
                </p:extLst>
              </p:nvPr>
            </p:nvGraphicFramePr>
            <p:xfrm>
              <a:off x="220132" y="2594186"/>
              <a:ext cx="4717628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9407">
                      <a:extLst>
                        <a:ext uri="{9D8B030D-6E8A-4147-A177-3AD203B41FA5}">
                          <a16:colId xmlns:a16="http://schemas.microsoft.com/office/drawing/2014/main" val="1498909099"/>
                        </a:ext>
                      </a:extLst>
                    </a:gridCol>
                    <a:gridCol w="1179407">
                      <a:extLst>
                        <a:ext uri="{9D8B030D-6E8A-4147-A177-3AD203B41FA5}">
                          <a16:colId xmlns:a16="http://schemas.microsoft.com/office/drawing/2014/main" val="1848104960"/>
                        </a:ext>
                      </a:extLst>
                    </a:gridCol>
                    <a:gridCol w="1179407">
                      <a:extLst>
                        <a:ext uri="{9D8B030D-6E8A-4147-A177-3AD203B41FA5}">
                          <a16:colId xmlns:a16="http://schemas.microsoft.com/office/drawing/2014/main" val="474496493"/>
                        </a:ext>
                      </a:extLst>
                    </a:gridCol>
                    <a:gridCol w="1179407">
                      <a:extLst>
                        <a:ext uri="{9D8B030D-6E8A-4147-A177-3AD203B41FA5}">
                          <a16:colId xmlns:a16="http://schemas.microsoft.com/office/drawing/2014/main" val="320400074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CA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CA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⊕</m:t>
                                    </m:r>
                                    <m:r>
                                      <a:rPr lang="en-CA" sz="1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CA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sSub>
                                  <m:sSubPr>
                                    <m:ctrlPr>
                                      <a:rPr lang="en-CA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A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001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8193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19441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65987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03876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99625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89873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52133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7472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61661C3-3146-2646-1027-30C3BE8AE36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4838987"/>
                  </p:ext>
                </p:extLst>
              </p:nvPr>
            </p:nvGraphicFramePr>
            <p:xfrm>
              <a:off x="220132" y="2594186"/>
              <a:ext cx="4717628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9407">
                      <a:extLst>
                        <a:ext uri="{9D8B030D-6E8A-4147-A177-3AD203B41FA5}">
                          <a16:colId xmlns:a16="http://schemas.microsoft.com/office/drawing/2014/main" val="1498909099"/>
                        </a:ext>
                      </a:extLst>
                    </a:gridCol>
                    <a:gridCol w="1179407">
                      <a:extLst>
                        <a:ext uri="{9D8B030D-6E8A-4147-A177-3AD203B41FA5}">
                          <a16:colId xmlns:a16="http://schemas.microsoft.com/office/drawing/2014/main" val="1848104960"/>
                        </a:ext>
                      </a:extLst>
                    </a:gridCol>
                    <a:gridCol w="1179407">
                      <a:extLst>
                        <a:ext uri="{9D8B030D-6E8A-4147-A177-3AD203B41FA5}">
                          <a16:colId xmlns:a16="http://schemas.microsoft.com/office/drawing/2014/main" val="474496493"/>
                        </a:ext>
                      </a:extLst>
                    </a:gridCol>
                    <a:gridCol w="1179407">
                      <a:extLst>
                        <a:ext uri="{9D8B030D-6E8A-4147-A177-3AD203B41FA5}">
                          <a16:colId xmlns:a16="http://schemas.microsoft.com/office/drawing/2014/main" val="320400074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15" t="-1639" r="-301546" b="-8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036" t="-1639" r="-203109" b="-8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639" r="-102062" b="-8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1554" t="-1639" r="-2591" b="-8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63001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8193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19441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65987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03876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99625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89873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52133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747231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DA231A99-A6D4-EAB2-8F22-232543565FC7}"/>
              </a:ext>
            </a:extLst>
          </p:cNvPr>
          <p:cNvGrpSpPr/>
          <p:nvPr/>
        </p:nvGrpSpPr>
        <p:grpSpPr>
          <a:xfrm>
            <a:off x="6082115" y="3005009"/>
            <a:ext cx="636080" cy="524562"/>
            <a:chOff x="6082115" y="3005009"/>
            <a:chExt cx="636080" cy="524562"/>
          </a:xfrm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C585AF23-BDA9-2D44-5E11-44A9F359CAAF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E08209-F6C1-F64F-8CC6-3A6FF28BE8F6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000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33F96E-E1A3-F713-8ED2-B278E260AA0A}"/>
              </a:ext>
            </a:extLst>
          </p:cNvPr>
          <p:cNvGrpSpPr/>
          <p:nvPr/>
        </p:nvGrpSpPr>
        <p:grpSpPr>
          <a:xfrm>
            <a:off x="7322651" y="3005009"/>
            <a:ext cx="636080" cy="524562"/>
            <a:chOff x="6082115" y="3005009"/>
            <a:chExt cx="636080" cy="524562"/>
          </a:xfrm>
        </p:grpSpPr>
        <p:sp>
          <p:nvSpPr>
            <p:cNvPr id="18" name="Flowchart: Connector 17">
              <a:extLst>
                <a:ext uri="{FF2B5EF4-FFF2-40B4-BE49-F238E27FC236}">
                  <a16:creationId xmlns:a16="http://schemas.microsoft.com/office/drawing/2014/main" id="{12F6C98A-F78E-1A52-1F8E-C6015968A8B9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D1A1CB-AF96-D83D-6C4A-830E832E8D84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001</a:t>
              </a: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A963CB6-3B59-21A0-880A-766E403A34B6}"/>
              </a:ext>
            </a:extLst>
          </p:cNvPr>
          <p:cNvCxnSpPr>
            <a:cxnSpLocks/>
          </p:cNvCxnSpPr>
          <p:nvPr/>
        </p:nvCxnSpPr>
        <p:spPr>
          <a:xfrm>
            <a:off x="7824216" y="3424415"/>
            <a:ext cx="8961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44A6D46-3C2E-896F-2EB1-9D40A3BB7C6C}"/>
              </a:ext>
            </a:extLst>
          </p:cNvPr>
          <p:cNvGrpSpPr/>
          <p:nvPr/>
        </p:nvGrpSpPr>
        <p:grpSpPr>
          <a:xfrm>
            <a:off x="8596715" y="3005009"/>
            <a:ext cx="636080" cy="524562"/>
            <a:chOff x="6082115" y="3005009"/>
            <a:chExt cx="636080" cy="524562"/>
          </a:xfrm>
        </p:grpSpPr>
        <p:sp>
          <p:nvSpPr>
            <p:cNvPr id="23" name="Flowchart: Connector 22">
              <a:extLst>
                <a:ext uri="{FF2B5EF4-FFF2-40B4-BE49-F238E27FC236}">
                  <a16:creationId xmlns:a16="http://schemas.microsoft.com/office/drawing/2014/main" id="{0AA5B832-F2BF-4401-A3DF-55CD1D4E2C0D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02019C9-047C-1342-B699-5E685ED0A41B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010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27090ED-9158-2C15-03AC-8F6DE45C7143}"/>
              </a:ext>
            </a:extLst>
          </p:cNvPr>
          <p:cNvSpPr/>
          <p:nvPr/>
        </p:nvSpPr>
        <p:spPr>
          <a:xfrm rot="10800000">
            <a:off x="7634653" y="5196589"/>
            <a:ext cx="905256" cy="109741"/>
          </a:xfrm>
          <a:custGeom>
            <a:avLst/>
            <a:gdLst>
              <a:gd name="connsiteX0" fmla="*/ 0 w 905256"/>
              <a:gd name="connsiteY0" fmla="*/ 192033 h 192033"/>
              <a:gd name="connsiteX1" fmla="*/ 493776 w 905256"/>
              <a:gd name="connsiteY1" fmla="*/ 9 h 192033"/>
              <a:gd name="connsiteX2" fmla="*/ 905256 w 905256"/>
              <a:gd name="connsiteY2" fmla="*/ 182889 h 192033"/>
              <a:gd name="connsiteX3" fmla="*/ 905256 w 905256"/>
              <a:gd name="connsiteY3" fmla="*/ 182889 h 192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5256" h="192033">
                <a:moveTo>
                  <a:pt x="0" y="192033"/>
                </a:moveTo>
                <a:cubicBezTo>
                  <a:pt x="171450" y="96783"/>
                  <a:pt x="342900" y="1533"/>
                  <a:pt x="493776" y="9"/>
                </a:cubicBezTo>
                <a:cubicBezTo>
                  <a:pt x="644652" y="-1515"/>
                  <a:pt x="905256" y="182889"/>
                  <a:pt x="905256" y="182889"/>
                </a:cubicBezTo>
                <a:lnTo>
                  <a:pt x="905256" y="182889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DB589BF6-DF7F-393C-6A00-E9911777A703}"/>
              </a:ext>
            </a:extLst>
          </p:cNvPr>
          <p:cNvSpPr/>
          <p:nvPr/>
        </p:nvSpPr>
        <p:spPr>
          <a:xfrm rot="1491132">
            <a:off x="6206130" y="3477894"/>
            <a:ext cx="389696" cy="389696"/>
          </a:xfrm>
          <a:prstGeom prst="arc">
            <a:avLst>
              <a:gd name="adj1" fmla="val 17911844"/>
              <a:gd name="adj2" fmla="val 13945884"/>
            </a:avLst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3593712-7F1E-DDE3-5039-BB0049C90793}"/>
              </a:ext>
            </a:extLst>
          </p:cNvPr>
          <p:cNvGrpSpPr/>
          <p:nvPr/>
        </p:nvGrpSpPr>
        <p:grpSpPr>
          <a:xfrm>
            <a:off x="7954232" y="4111032"/>
            <a:ext cx="636080" cy="521266"/>
            <a:chOff x="6082115" y="3319259"/>
            <a:chExt cx="636080" cy="521266"/>
          </a:xfrm>
        </p:grpSpPr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04B80093-6770-F20D-9E70-B0E08D7F857A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F5C2EB-B37A-291B-71DA-DB56543F0FD0}"/>
                </a:ext>
              </a:extLst>
            </p:cNvPr>
            <p:cNvSpPr txBox="1"/>
            <p:nvPr/>
          </p:nvSpPr>
          <p:spPr>
            <a:xfrm>
              <a:off x="6082115" y="3471193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011</a:t>
              </a:r>
            </a:p>
          </p:txBody>
        </p: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330AC0F-A33B-6CEC-A2C2-3B83D5C2B48B}"/>
              </a:ext>
            </a:extLst>
          </p:cNvPr>
          <p:cNvCxnSpPr>
            <a:cxnSpLocks/>
          </p:cNvCxnSpPr>
          <p:nvPr/>
        </p:nvCxnSpPr>
        <p:spPr>
          <a:xfrm flipH="1">
            <a:off x="8378073" y="3576350"/>
            <a:ext cx="432171" cy="5346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35BF0BE-3447-435D-2E9E-1FD6C7E3ECCF}"/>
              </a:ext>
            </a:extLst>
          </p:cNvPr>
          <p:cNvCxnSpPr>
            <a:cxnSpLocks/>
          </p:cNvCxnSpPr>
          <p:nvPr/>
        </p:nvCxnSpPr>
        <p:spPr>
          <a:xfrm flipH="1" flipV="1">
            <a:off x="7735590" y="3576350"/>
            <a:ext cx="419979" cy="5273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51DAD38-7719-C009-6169-9CB781337110}"/>
              </a:ext>
            </a:extLst>
          </p:cNvPr>
          <p:cNvGrpSpPr/>
          <p:nvPr/>
        </p:nvGrpSpPr>
        <p:grpSpPr>
          <a:xfrm>
            <a:off x="6082115" y="4672381"/>
            <a:ext cx="636080" cy="524562"/>
            <a:chOff x="6082115" y="3005009"/>
            <a:chExt cx="636080" cy="524562"/>
          </a:xfrm>
        </p:grpSpPr>
        <p:sp>
          <p:nvSpPr>
            <p:cNvPr id="54" name="Flowchart: Connector 53">
              <a:extLst>
                <a:ext uri="{FF2B5EF4-FFF2-40B4-BE49-F238E27FC236}">
                  <a16:creationId xmlns:a16="http://schemas.microsoft.com/office/drawing/2014/main" id="{66F1A195-824B-62E6-5618-A2A16F80341F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04CF11-55E9-204A-5006-A86BC79ED27E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100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53DD403-4806-F409-022E-9360DBE3291A}"/>
              </a:ext>
            </a:extLst>
          </p:cNvPr>
          <p:cNvGrpSpPr/>
          <p:nvPr/>
        </p:nvGrpSpPr>
        <p:grpSpPr>
          <a:xfrm>
            <a:off x="7205376" y="4672381"/>
            <a:ext cx="636080" cy="524562"/>
            <a:chOff x="6082115" y="3005009"/>
            <a:chExt cx="636080" cy="524562"/>
          </a:xfrm>
        </p:grpSpPr>
        <p:sp>
          <p:nvSpPr>
            <p:cNvPr id="57" name="Flowchart: Connector 56">
              <a:extLst>
                <a:ext uri="{FF2B5EF4-FFF2-40B4-BE49-F238E27FC236}">
                  <a16:creationId xmlns:a16="http://schemas.microsoft.com/office/drawing/2014/main" id="{13F4F511-3691-0AD9-676D-38F204D3BBF1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DB3CF34-2953-E2C4-7446-6DB56CEC65E8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101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8751F8-9514-4B2B-BC2C-228590578C5E}"/>
              </a:ext>
            </a:extLst>
          </p:cNvPr>
          <p:cNvGrpSpPr/>
          <p:nvPr/>
        </p:nvGrpSpPr>
        <p:grpSpPr>
          <a:xfrm>
            <a:off x="8372712" y="4672381"/>
            <a:ext cx="636080" cy="524562"/>
            <a:chOff x="6082115" y="3005009"/>
            <a:chExt cx="636080" cy="524562"/>
          </a:xfrm>
        </p:grpSpPr>
        <p:sp>
          <p:nvSpPr>
            <p:cNvPr id="60" name="Flowchart: Connector 59">
              <a:extLst>
                <a:ext uri="{FF2B5EF4-FFF2-40B4-BE49-F238E27FC236}">
                  <a16:creationId xmlns:a16="http://schemas.microsoft.com/office/drawing/2014/main" id="{C1FC4C6A-2056-3059-5829-2EB558B1484A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72D5926-2742-99F4-B210-8B8363FB43FD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111</a:t>
              </a:r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1D38DF41-4B18-1637-506B-FE3C35DD06A7}"/>
              </a:ext>
            </a:extLst>
          </p:cNvPr>
          <p:cNvSpPr/>
          <p:nvPr/>
        </p:nvSpPr>
        <p:spPr>
          <a:xfrm>
            <a:off x="7653883" y="4898666"/>
            <a:ext cx="905256" cy="109741"/>
          </a:xfrm>
          <a:custGeom>
            <a:avLst/>
            <a:gdLst>
              <a:gd name="connsiteX0" fmla="*/ 0 w 905256"/>
              <a:gd name="connsiteY0" fmla="*/ 192033 h 192033"/>
              <a:gd name="connsiteX1" fmla="*/ 493776 w 905256"/>
              <a:gd name="connsiteY1" fmla="*/ 9 h 192033"/>
              <a:gd name="connsiteX2" fmla="*/ 905256 w 905256"/>
              <a:gd name="connsiteY2" fmla="*/ 182889 h 192033"/>
              <a:gd name="connsiteX3" fmla="*/ 905256 w 905256"/>
              <a:gd name="connsiteY3" fmla="*/ 182889 h 192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5256" h="192033">
                <a:moveTo>
                  <a:pt x="0" y="192033"/>
                </a:moveTo>
                <a:cubicBezTo>
                  <a:pt x="171450" y="96783"/>
                  <a:pt x="342900" y="1533"/>
                  <a:pt x="493776" y="9"/>
                </a:cubicBezTo>
                <a:cubicBezTo>
                  <a:pt x="644652" y="-1515"/>
                  <a:pt x="905256" y="182889"/>
                  <a:pt x="905256" y="182889"/>
                </a:cubicBezTo>
                <a:lnTo>
                  <a:pt x="905256" y="182889"/>
                </a:lnTo>
              </a:path>
            </a:pathLst>
          </a:cu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6D5CBD9-6965-6444-C44D-51E6B60FCA1D}"/>
              </a:ext>
            </a:extLst>
          </p:cNvPr>
          <p:cNvCxnSpPr>
            <a:cxnSpLocks/>
          </p:cNvCxnSpPr>
          <p:nvPr/>
        </p:nvCxnSpPr>
        <p:spPr>
          <a:xfrm>
            <a:off x="6589277" y="5093147"/>
            <a:ext cx="7987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3C30F99-C8D1-254B-E5C9-797A0C4E9E35}"/>
              </a:ext>
            </a:extLst>
          </p:cNvPr>
          <p:cNvGrpSpPr/>
          <p:nvPr/>
        </p:nvGrpSpPr>
        <p:grpSpPr>
          <a:xfrm>
            <a:off x="9448835" y="4691255"/>
            <a:ext cx="636080" cy="524562"/>
            <a:chOff x="6082115" y="3005009"/>
            <a:chExt cx="636080" cy="524562"/>
          </a:xfrm>
        </p:grpSpPr>
        <p:sp>
          <p:nvSpPr>
            <p:cNvPr id="66" name="Flowchart: Connector 65">
              <a:extLst>
                <a:ext uri="{FF2B5EF4-FFF2-40B4-BE49-F238E27FC236}">
                  <a16:creationId xmlns:a16="http://schemas.microsoft.com/office/drawing/2014/main" id="{F45B588F-0548-5142-DF96-38B070123BF8}"/>
                </a:ext>
              </a:extLst>
            </p:cNvPr>
            <p:cNvSpPr/>
            <p:nvPr/>
          </p:nvSpPr>
          <p:spPr>
            <a:xfrm>
              <a:off x="6295644" y="331925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097D6C6-337E-F8BE-EBFD-A0085A7A1820}"/>
                </a:ext>
              </a:extLst>
            </p:cNvPr>
            <p:cNvSpPr txBox="1"/>
            <p:nvPr/>
          </p:nvSpPr>
          <p:spPr>
            <a:xfrm>
              <a:off x="6082115" y="3005009"/>
              <a:ext cx="636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dirty="0"/>
                <a:t>110</a:t>
              </a:r>
            </a:p>
          </p:txBody>
        </p:sp>
      </p:grp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FA78786-FF8E-A6B6-09ED-75FCC84EE9A0}"/>
              </a:ext>
            </a:extLst>
          </p:cNvPr>
          <p:cNvCxnSpPr>
            <a:cxnSpLocks/>
          </p:cNvCxnSpPr>
          <p:nvPr/>
        </p:nvCxnSpPr>
        <p:spPr>
          <a:xfrm flipH="1" flipV="1">
            <a:off x="8842885" y="5089366"/>
            <a:ext cx="731850" cy="59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00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 animBg="1"/>
      <p:bldP spid="43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0C9AD-9D67-68D4-9680-A43A9BA0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C1ACE6-72A5-9779-87C6-8D89C96A55D7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5461F8-0379-1400-41CD-E250DCD7594E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E1D6DB-7D46-5CA9-47DA-A37E190E1178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F50CF766-96BF-6E8D-B5C6-EC58261B588C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451E35E6-8782-66BC-7B21-0135292EAB28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50FDB249-7149-9CA6-7E20-CD43F0CA532F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Digraphs and State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54BCCA-7711-1C6A-141F-6A82D7B30DA3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Prop: </a:t>
                </a:r>
                <a:r>
                  <a:rPr lang="en-CA" sz="2400" dirty="0"/>
                  <a:t>The state space functor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is both a left and right adjoint</a:t>
                </a:r>
              </a:p>
              <a:p>
                <a:endParaRPr lang="en-CA" sz="2400" b="1" dirty="0"/>
              </a:p>
              <a:p>
                <a:r>
                  <a:rPr lang="en-CA" sz="2400" b="1" dirty="0" err="1"/>
                  <a:t>Thm</a:t>
                </a:r>
                <a:r>
                  <a:rPr lang="en-CA" sz="2400" b="1" dirty="0"/>
                  <a:t>: </a:t>
                </a:r>
                <a:r>
                  <a:rPr lang="en-CA" sz="2400" dirty="0"/>
                  <a:t>The state space functor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is full and faithful</a:t>
                </a:r>
                <a:endParaRPr lang="en-CA" sz="2400" b="1" dirty="0"/>
              </a:p>
              <a:p>
                <a:endParaRPr lang="en-CA" sz="2400" dirty="0"/>
              </a:p>
              <a:p>
                <a:r>
                  <a:rPr lang="en-CA" sz="2400" dirty="0"/>
                  <a:t>In particular, DDS is categorically equivalent to the full subcategory of </a:t>
                </a:r>
                <a:r>
                  <a:rPr lang="en-CA" sz="2400" dirty="0" err="1"/>
                  <a:t>DiGraph</a:t>
                </a:r>
                <a:r>
                  <a:rPr lang="en-CA" sz="2400" dirty="0"/>
                  <a:t> spanned by directed graphs such that each vertex has exactly one outgoing edge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54BCCA-7711-1C6A-141F-6A82D7B30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2308324"/>
              </a:xfrm>
              <a:prstGeom prst="rect">
                <a:avLst/>
              </a:prstGeom>
              <a:blipFill>
                <a:blip r:embed="rId3"/>
                <a:stretch>
                  <a:fillRect l="-883" t="-2111" b="-50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92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FA433-F335-8C71-E89F-194016F6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7DCFA1-3530-F3E4-F2AD-DF4B83253EF1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C6113AF-5CC2-2343-75A8-06A46B36F884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9F1A896-95F2-4CBF-B8D2-94FAC4570AD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1E711DA5-5721-89E5-E083-1046B4C74B3A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9E805955-F3E6-9CA9-E98A-46B0319161EA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133FF62F-B472-2743-68FE-A4D449E85927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Cycle Sets and Attractors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152CB3-C2E2-14B8-89E0-8D18564504FB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</a:t>
                </a:r>
                <a:r>
                  <a:rPr lang="en-CA" sz="2400" dirty="0"/>
                  <a:t> the </a:t>
                </a:r>
                <a:r>
                  <a:rPr lang="en-CA" sz="2400" b="1" i="1" dirty="0"/>
                  <a:t>directed </a:t>
                </a:r>
                <a14:m>
                  <m:oMath xmlns:m="http://schemas.openxmlformats.org/officeDocument/2006/math">
                    <m:r>
                      <a:rPr lang="en-CA" sz="24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CA" sz="2400" b="1" dirty="0"/>
                  <a:t>-cycle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CA" sz="2400" dirty="0"/>
                  <a:t> is the directed graph with vertices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0, . . .,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CA" sz="2400" dirty="0"/>
                  <a:t> connected in a cycle</a:t>
                </a:r>
              </a:p>
              <a:p>
                <a:endParaRPr lang="en-CA" sz="2400" dirty="0"/>
              </a:p>
              <a:p>
                <a:pPr lvl="1"/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152CB3-C2E2-14B8-89E0-8D1856450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1569660"/>
              </a:xfrm>
              <a:prstGeom prst="rect">
                <a:avLst/>
              </a:prstGeom>
              <a:blipFill>
                <a:blip r:embed="rId3"/>
                <a:stretch>
                  <a:fillRect l="-883" t="-3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7742FE-BFBF-DF7B-F4B8-BEC41F1786FC}"/>
                  </a:ext>
                </a:extLst>
              </p:cNvPr>
              <p:cNvSpPr txBox="1"/>
              <p:nvPr/>
            </p:nvSpPr>
            <p:spPr>
              <a:xfrm>
                <a:off x="576870" y="3621268"/>
                <a:ext cx="11046443" cy="1245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CA" sz="2400" b="1" dirty="0"/>
              </a:p>
              <a:p>
                <a:r>
                  <a:rPr lang="en-CA" sz="2400" b="1" dirty="0"/>
                  <a:t>Def: </a:t>
                </a:r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nor/>
                          </m:rPr>
                          <a:rPr lang="en-CA" sz="2400"/>
                          <m:t>•</m:t>
                        </m:r>
                      </m:sub>
                    </m:sSub>
                  </m:oMath>
                </a14:m>
                <a:r>
                  <a:rPr lang="en-CA" sz="2400" dirty="0"/>
                  <a:t> be the full subcategory of </a:t>
                </a:r>
                <a:r>
                  <a:rPr lang="en-CA" sz="2400" dirty="0" err="1"/>
                  <a:t>DiGraph</a:t>
                </a:r>
                <a:r>
                  <a:rPr lang="en-CA" sz="2400" dirty="0"/>
                  <a:t> spanned by directed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A" sz="2400" dirty="0"/>
                  <a:t>-cycles, and </a:t>
                </a:r>
                <a:r>
                  <a:rPr lang="en-CA" sz="2400" dirty="0" err="1"/>
                  <a:t>cySet</a:t>
                </a:r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≔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CA" sz="2400" b="0" i="0" smtClean="0">
                            <a:latin typeface="Cambria Math" panose="02040503050406030204" pitchFamily="18" charset="0"/>
                          </a:rPr>
                          <m:t>Set</m:t>
                        </m:r>
                      </m:e>
                      <m:sup>
                        <m:sSup>
                          <m:sSupPr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CA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CA" sz="2400"/>
                                  <m:t>•</m:t>
                                </m:r>
                              </m:sub>
                            </m:sSub>
                          </m:e>
                          <m:sup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𝑜𝑝</m:t>
                            </m:r>
                          </m:sup>
                        </m:sSup>
                      </m:sup>
                    </m:sSup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7742FE-BFBF-DF7B-F4B8-BEC41F178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3621268"/>
                <a:ext cx="11046443" cy="1245982"/>
              </a:xfrm>
              <a:prstGeom prst="rect">
                <a:avLst/>
              </a:prstGeom>
              <a:blipFill>
                <a:blip r:embed="rId4"/>
                <a:stretch>
                  <a:fillRect l="-883" b="-1078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05D919B0-5F61-B097-E968-14929BD6A722}"/>
              </a:ext>
            </a:extLst>
          </p:cNvPr>
          <p:cNvGrpSpPr/>
          <p:nvPr/>
        </p:nvGrpSpPr>
        <p:grpSpPr>
          <a:xfrm>
            <a:off x="1879551" y="2369618"/>
            <a:ext cx="7296846" cy="1396765"/>
            <a:chOff x="1879551" y="2369618"/>
            <a:chExt cx="7296846" cy="1396765"/>
          </a:xfrm>
        </p:grpSpPr>
        <p:sp>
          <p:nvSpPr>
            <p:cNvPr id="3" name="Flowchart: Connector 2">
              <a:extLst>
                <a:ext uri="{FF2B5EF4-FFF2-40B4-BE49-F238E27FC236}">
                  <a16:creationId xmlns:a16="http://schemas.microsoft.com/office/drawing/2014/main" id="{6EB1E5FF-5CB2-B787-8CB2-2A0D1F281648}"/>
                </a:ext>
              </a:extLst>
            </p:cNvPr>
            <p:cNvSpPr/>
            <p:nvPr/>
          </p:nvSpPr>
          <p:spPr>
            <a:xfrm rot="10800000">
              <a:off x="1969242" y="3136719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8AEB4E7-9406-EF88-8A27-FE2D1F579DB2}"/>
                </a:ext>
              </a:extLst>
            </p:cNvPr>
            <p:cNvSpPr/>
            <p:nvPr/>
          </p:nvSpPr>
          <p:spPr>
            <a:xfrm rot="12291132">
              <a:off x="1879551" y="2829723"/>
              <a:ext cx="389696" cy="389696"/>
            </a:xfrm>
            <a:prstGeom prst="arc">
              <a:avLst>
                <a:gd name="adj1" fmla="val 17911844"/>
                <a:gd name="adj2" fmla="val 13945884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5E48EA3-4C94-D726-E4D3-736BD4224ACB}"/>
                    </a:ext>
                  </a:extLst>
                </p:cNvPr>
                <p:cNvSpPr txBox="1"/>
                <p:nvPr/>
              </p:nvSpPr>
              <p:spPr>
                <a:xfrm>
                  <a:off x="1915546" y="3458606"/>
                  <a:ext cx="303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CA" sz="2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5E48EA3-4C94-D726-E4D3-736BD4224A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5546" y="3458606"/>
                  <a:ext cx="303866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20000" r="-8000" b="-1372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8E33C3-1D79-3913-5F29-9C97EF6969EA}"/>
                </a:ext>
              </a:extLst>
            </p:cNvPr>
            <p:cNvSpPr/>
            <p:nvPr/>
          </p:nvSpPr>
          <p:spPr>
            <a:xfrm rot="10800000">
              <a:off x="3626287" y="3232609"/>
              <a:ext cx="905256" cy="109741"/>
            </a:xfrm>
            <a:custGeom>
              <a:avLst/>
              <a:gdLst>
                <a:gd name="connsiteX0" fmla="*/ 0 w 905256"/>
                <a:gd name="connsiteY0" fmla="*/ 192033 h 192033"/>
                <a:gd name="connsiteX1" fmla="*/ 493776 w 905256"/>
                <a:gd name="connsiteY1" fmla="*/ 9 h 192033"/>
                <a:gd name="connsiteX2" fmla="*/ 905256 w 905256"/>
                <a:gd name="connsiteY2" fmla="*/ 182889 h 192033"/>
                <a:gd name="connsiteX3" fmla="*/ 905256 w 905256"/>
                <a:gd name="connsiteY3" fmla="*/ 182889 h 19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5256" h="192033">
                  <a:moveTo>
                    <a:pt x="0" y="192033"/>
                  </a:moveTo>
                  <a:cubicBezTo>
                    <a:pt x="171450" y="96783"/>
                    <a:pt x="342900" y="1533"/>
                    <a:pt x="493776" y="9"/>
                  </a:cubicBezTo>
                  <a:cubicBezTo>
                    <a:pt x="644652" y="-1515"/>
                    <a:pt x="905256" y="182889"/>
                    <a:pt x="905256" y="182889"/>
                  </a:cubicBezTo>
                  <a:lnTo>
                    <a:pt x="905256" y="182889"/>
                  </a:ln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DC5105B2-6B26-7B2A-3EA3-77B23E2ABED6}"/>
                </a:ext>
              </a:extLst>
            </p:cNvPr>
            <p:cNvSpPr/>
            <p:nvPr/>
          </p:nvSpPr>
          <p:spPr>
            <a:xfrm>
              <a:off x="3410539" y="3022651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3A414DD9-8DDC-65DC-5CC2-D3CD088AD74A}"/>
                </a:ext>
              </a:extLst>
            </p:cNvPr>
            <p:cNvSpPr/>
            <p:nvPr/>
          </p:nvSpPr>
          <p:spPr>
            <a:xfrm>
              <a:off x="4577875" y="3022651"/>
              <a:ext cx="210312" cy="210312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36711DE-D8C9-539F-CC87-1F5B559A0DCF}"/>
                </a:ext>
              </a:extLst>
            </p:cNvPr>
            <p:cNvSpPr/>
            <p:nvPr/>
          </p:nvSpPr>
          <p:spPr>
            <a:xfrm>
              <a:off x="3645517" y="2934686"/>
              <a:ext cx="905256" cy="109741"/>
            </a:xfrm>
            <a:custGeom>
              <a:avLst/>
              <a:gdLst>
                <a:gd name="connsiteX0" fmla="*/ 0 w 905256"/>
                <a:gd name="connsiteY0" fmla="*/ 192033 h 192033"/>
                <a:gd name="connsiteX1" fmla="*/ 493776 w 905256"/>
                <a:gd name="connsiteY1" fmla="*/ 9 h 192033"/>
                <a:gd name="connsiteX2" fmla="*/ 905256 w 905256"/>
                <a:gd name="connsiteY2" fmla="*/ 182889 h 192033"/>
                <a:gd name="connsiteX3" fmla="*/ 905256 w 905256"/>
                <a:gd name="connsiteY3" fmla="*/ 182889 h 19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5256" h="192033">
                  <a:moveTo>
                    <a:pt x="0" y="192033"/>
                  </a:moveTo>
                  <a:cubicBezTo>
                    <a:pt x="171450" y="96783"/>
                    <a:pt x="342900" y="1533"/>
                    <a:pt x="493776" y="9"/>
                  </a:cubicBezTo>
                  <a:cubicBezTo>
                    <a:pt x="644652" y="-1515"/>
                    <a:pt x="905256" y="182889"/>
                    <a:pt x="905256" y="182889"/>
                  </a:cubicBezTo>
                  <a:lnTo>
                    <a:pt x="905256" y="182889"/>
                  </a:lnTo>
                </a:path>
              </a:pathLst>
            </a:custGeom>
            <a:ln w="28575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0E4BE2B0-1574-87BB-6E3C-98632B3D4984}"/>
                </a:ext>
              </a:extLst>
            </p:cNvPr>
            <p:cNvSpPr/>
            <p:nvPr/>
          </p:nvSpPr>
          <p:spPr>
            <a:xfrm>
              <a:off x="5575160" y="2396674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EA6A1D5-4C6D-8075-0F3C-1808B3341753}"/>
                </a:ext>
              </a:extLst>
            </p:cNvPr>
            <p:cNvCxnSpPr>
              <a:cxnSpLocks/>
            </p:cNvCxnSpPr>
            <p:nvPr/>
          </p:nvCxnSpPr>
          <p:spPr>
            <a:xfrm>
              <a:off x="5863196" y="2501830"/>
              <a:ext cx="896112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lowchart: Connector 20">
              <a:extLst>
                <a:ext uri="{FF2B5EF4-FFF2-40B4-BE49-F238E27FC236}">
                  <a16:creationId xmlns:a16="http://schemas.microsoft.com/office/drawing/2014/main" id="{E8A3B142-B309-692B-E930-DE956AD47936}"/>
                </a:ext>
              </a:extLst>
            </p:cNvPr>
            <p:cNvSpPr/>
            <p:nvPr/>
          </p:nvSpPr>
          <p:spPr>
            <a:xfrm>
              <a:off x="6849224" y="2396674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Flowchart: Connector 21">
              <a:extLst>
                <a:ext uri="{FF2B5EF4-FFF2-40B4-BE49-F238E27FC236}">
                  <a16:creationId xmlns:a16="http://schemas.microsoft.com/office/drawing/2014/main" id="{B5B4393B-6315-6132-6909-330F57254D5D}"/>
                </a:ext>
              </a:extLst>
            </p:cNvPr>
            <p:cNvSpPr/>
            <p:nvPr/>
          </p:nvSpPr>
          <p:spPr>
            <a:xfrm>
              <a:off x="6206741" y="3188447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CC023C3-929C-9BA7-9199-BEFEC2C40F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7053" y="2653765"/>
              <a:ext cx="432171" cy="5346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37A17E0-25EE-29BC-8674-F3F7ECF584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74570" y="2653765"/>
              <a:ext cx="419979" cy="5273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lowchart: Connector 38">
              <a:extLst>
                <a:ext uri="{FF2B5EF4-FFF2-40B4-BE49-F238E27FC236}">
                  <a16:creationId xmlns:a16="http://schemas.microsoft.com/office/drawing/2014/main" id="{74FA74BC-348F-D268-2853-81DA784B3EBC}"/>
                </a:ext>
              </a:extLst>
            </p:cNvPr>
            <p:cNvSpPr/>
            <p:nvPr/>
          </p:nvSpPr>
          <p:spPr>
            <a:xfrm>
              <a:off x="7684983" y="2369618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6E39088D-D9C1-5273-EDAB-0262390B6081}"/>
                </a:ext>
              </a:extLst>
            </p:cNvPr>
            <p:cNvCxnSpPr>
              <a:cxnSpLocks/>
            </p:cNvCxnSpPr>
            <p:nvPr/>
          </p:nvCxnSpPr>
          <p:spPr>
            <a:xfrm>
              <a:off x="7973019" y="2474774"/>
              <a:ext cx="896112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lowchart: Connector 40">
              <a:extLst>
                <a:ext uri="{FF2B5EF4-FFF2-40B4-BE49-F238E27FC236}">
                  <a16:creationId xmlns:a16="http://schemas.microsoft.com/office/drawing/2014/main" id="{BE0BBB4C-00BB-4212-A399-A57B1F5AD706}"/>
                </a:ext>
              </a:extLst>
            </p:cNvPr>
            <p:cNvSpPr/>
            <p:nvPr/>
          </p:nvSpPr>
          <p:spPr>
            <a:xfrm>
              <a:off x="8959047" y="2369618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1A64195A-C72C-D918-D126-8F650152236B}"/>
                </a:ext>
              </a:extLst>
            </p:cNvPr>
            <p:cNvSpPr/>
            <p:nvPr/>
          </p:nvSpPr>
          <p:spPr>
            <a:xfrm>
              <a:off x="7689006" y="3275064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C0E6BD1-D588-6F52-1E8A-59603F587B81}"/>
                </a:ext>
              </a:extLst>
            </p:cNvPr>
            <p:cNvCxnSpPr>
              <a:cxnSpLocks/>
            </p:cNvCxnSpPr>
            <p:nvPr/>
          </p:nvCxnSpPr>
          <p:spPr>
            <a:xfrm>
              <a:off x="9064203" y="2640237"/>
              <a:ext cx="0" cy="55437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9A4B21E-4016-6F0D-4BAC-4973931C0A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2249" y="3362099"/>
              <a:ext cx="876882" cy="1812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Flowchart: Connector 44">
              <a:extLst>
                <a:ext uri="{FF2B5EF4-FFF2-40B4-BE49-F238E27FC236}">
                  <a16:creationId xmlns:a16="http://schemas.microsoft.com/office/drawing/2014/main" id="{7F3AF708-040C-29A9-8906-504D9E8FF362}"/>
                </a:ext>
              </a:extLst>
            </p:cNvPr>
            <p:cNvSpPr/>
            <p:nvPr/>
          </p:nvSpPr>
          <p:spPr>
            <a:xfrm>
              <a:off x="8966085" y="3256943"/>
              <a:ext cx="210312" cy="210312"/>
            </a:xfrm>
            <a:prstGeom prst="flowChartConnector">
              <a:avLst/>
            </a:prstGeom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70DBCC8-1A37-4403-0FAD-F037CA79B0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90139" y="2635333"/>
              <a:ext cx="0" cy="5987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56B6B58-A8BA-4FFC-330A-293F41A7D2A4}"/>
                    </a:ext>
                  </a:extLst>
                </p:cNvPr>
                <p:cNvSpPr txBox="1"/>
                <p:nvPr/>
              </p:nvSpPr>
              <p:spPr>
                <a:xfrm>
                  <a:off x="3912670" y="3452990"/>
                  <a:ext cx="30982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CA" sz="2000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56B6B58-A8BA-4FFC-330A-293F41A7D2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2670" y="3452990"/>
                  <a:ext cx="309828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9608" r="-9804" b="-1568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FE50A5D3-218D-E7FB-844D-958E90B671C2}"/>
                    </a:ext>
                  </a:extLst>
                </p:cNvPr>
                <p:cNvSpPr txBox="1"/>
                <p:nvPr/>
              </p:nvSpPr>
              <p:spPr>
                <a:xfrm>
                  <a:off x="6194549" y="3452272"/>
                  <a:ext cx="30982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CA" sz="200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FE50A5D3-218D-E7FB-844D-958E90B671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4549" y="3452272"/>
                  <a:ext cx="309828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7647" r="-11765" b="-1568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BB40DAB-9B3B-371D-AD01-DC68C68D59AC}"/>
                    </a:ext>
                  </a:extLst>
                </p:cNvPr>
                <p:cNvSpPr txBox="1"/>
                <p:nvPr/>
              </p:nvSpPr>
              <p:spPr>
                <a:xfrm>
                  <a:off x="8321514" y="3452271"/>
                  <a:ext cx="30982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CA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CA" sz="20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BB40DAB-9B3B-371D-AD01-DC68C68D59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1514" y="3452271"/>
                  <a:ext cx="309828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17647" r="-9804" b="-1372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0335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5D907-F206-6557-7021-A0A017774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2D514B-1523-6BD9-8490-D1EB4138B34E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C83C1B-5160-878B-091D-0E5BB0CDF35B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11E9D8-0120-9FE9-D6C6-5BE1991069A6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94C89498-2B7D-14F2-E970-EEB88CC13CA0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76070D22-62F8-B9ED-125E-9A51135B064F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C8EE2A75-51C1-36AE-AAC6-A71E323C10C6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Cycle Sets and Attractors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375D6F-8F0A-0319-6E40-C254905C4257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</a:t>
                </a:r>
                <a:r>
                  <a:rPr lang="en-CA" sz="2400" dirty="0"/>
                  <a:t> the </a:t>
                </a:r>
                <a:r>
                  <a:rPr lang="en-CA" sz="2400" b="1" i="1" dirty="0"/>
                  <a:t>attractor functor</a:t>
                </a:r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DiGraph</m:t>
                    </m:r>
                    <m:r>
                      <a:rPr lang="en-CA" sz="2400" b="0" i="0" smtClean="0">
                        <a:latin typeface="Cambria Math" panose="02040503050406030204" pitchFamily="18" charset="0"/>
                      </a:rPr>
                      <m:t> →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cySet</m:t>
                    </m:r>
                  </m:oMath>
                </a14:m>
                <a:r>
                  <a:rPr lang="en-CA" sz="2400" dirty="0"/>
                  <a:t> is given by: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≔</m:t>
                    </m:r>
                    <m:d>
                      <m:dPr>
                        <m:begChr m:val="{"/>
                        <m:endChr m:val="}"/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CA" sz="2400" b="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b="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Action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CA" sz="2400" dirty="0"/>
                  <a:t> given by </a:t>
                </a:r>
                <a:r>
                  <a:rPr lang="en-CA" sz="2400" dirty="0" err="1"/>
                  <a:t>precomposition</a:t>
                </a:r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375D6F-8F0A-0319-6E40-C254905C4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2308324"/>
              </a:xfrm>
              <a:prstGeom prst="rect">
                <a:avLst/>
              </a:prstGeom>
              <a:blipFill>
                <a:blip r:embed="rId3"/>
                <a:stretch>
                  <a:fillRect l="-883" t="-2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7A1223-CF40-AF08-BC34-167BE3C6D758}"/>
                  </a:ext>
                </a:extLst>
              </p:cNvPr>
              <p:cNvSpPr txBox="1"/>
              <p:nvPr/>
            </p:nvSpPr>
            <p:spPr>
              <a:xfrm>
                <a:off x="576870" y="3621268"/>
                <a:ext cx="1104644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Prop: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CA" sz="2400" dirty="0"/>
                  <a:t> is right adjoint to the functor given by the left Kan extension: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7A1223-CF40-AF08-BC34-167BE3C6D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3621268"/>
                <a:ext cx="11046443" cy="830997"/>
              </a:xfrm>
              <a:prstGeom prst="rect">
                <a:avLst/>
              </a:prstGeom>
              <a:blipFill>
                <a:blip r:embed="rId4"/>
                <a:stretch>
                  <a:fillRect l="-883" t="-58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619DC9B6-6786-DC4B-7CDE-DE1E6E55C40E}"/>
              </a:ext>
            </a:extLst>
          </p:cNvPr>
          <p:cNvGrpSpPr/>
          <p:nvPr/>
        </p:nvGrpSpPr>
        <p:grpSpPr>
          <a:xfrm>
            <a:off x="3295650" y="4388941"/>
            <a:ext cx="3340100" cy="1444288"/>
            <a:chOff x="3295650" y="4388941"/>
            <a:chExt cx="3340100" cy="14442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F9B5B81-483F-5EA9-B752-8E4D39DD674C}"/>
                    </a:ext>
                  </a:extLst>
                </p:cNvPr>
                <p:cNvSpPr txBox="1"/>
                <p:nvPr/>
              </p:nvSpPr>
              <p:spPr>
                <a:xfrm>
                  <a:off x="3295650" y="4388942"/>
                  <a:ext cx="106680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CA" sz="2400"/>
                              <m:t>•</m:t>
                            </m:r>
                          </m:sub>
                        </m:sSub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F9B5B81-483F-5EA9-B752-8E4D39DD6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5650" y="4388942"/>
                  <a:ext cx="106680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582ABB-90B6-DBAC-ED79-834794DBC981}"/>
                </a:ext>
              </a:extLst>
            </p:cNvPr>
            <p:cNvSpPr txBox="1"/>
            <p:nvPr/>
          </p:nvSpPr>
          <p:spPr>
            <a:xfrm>
              <a:off x="5050810" y="4388941"/>
              <a:ext cx="15849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2400" dirty="0" err="1"/>
                <a:t>DiGraph</a:t>
              </a:r>
              <a:endParaRPr lang="en-CA" sz="2400" dirty="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E341E26-BD8D-EAAC-49C3-A335D1793C9F}"/>
                </a:ext>
              </a:extLst>
            </p:cNvPr>
            <p:cNvGrpSpPr/>
            <p:nvPr/>
          </p:nvGrpSpPr>
          <p:grpSpPr>
            <a:xfrm>
              <a:off x="3383270" y="4619773"/>
              <a:ext cx="2254902" cy="1213456"/>
              <a:chOff x="3383270" y="4619773"/>
              <a:chExt cx="2254902" cy="121345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767899-93AD-AA6A-0F63-FA4279EF7FB7}"/>
                  </a:ext>
                </a:extLst>
              </p:cNvPr>
              <p:cNvSpPr txBox="1"/>
              <p:nvPr/>
            </p:nvSpPr>
            <p:spPr>
              <a:xfrm>
                <a:off x="3383270" y="5371564"/>
                <a:ext cx="10668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2400" dirty="0" err="1"/>
                  <a:t>cySet</a:t>
                </a:r>
                <a:endParaRPr lang="en-CA" sz="2400" dirty="0"/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10753E2-8C4E-7EE8-A52B-0353A95CAA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1425" y="4824025"/>
                <a:ext cx="0" cy="6068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E09F1851-807D-5130-CDB9-57FFABDFF775}"/>
                  </a:ext>
                </a:extLst>
              </p:cNvPr>
              <p:cNvCxnSpPr>
                <a:cxnSpLocks/>
                <a:endCxn id="15" idx="1"/>
              </p:cNvCxnSpPr>
              <p:nvPr/>
            </p:nvCxnSpPr>
            <p:spPr>
              <a:xfrm>
                <a:off x="4203700" y="4619773"/>
                <a:ext cx="847110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E4B8566D-2496-F564-4CB5-D6F9CB1675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31955" y="4824025"/>
                <a:ext cx="1207780" cy="77837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sysDot"/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FB6DD18-A15F-5256-8AB4-372B7A107C20}"/>
                      </a:ext>
                    </a:extLst>
                  </p:cNvPr>
                  <p:cNvSpPr txBox="1"/>
                  <p:nvPr/>
                </p:nvSpPr>
                <p:spPr>
                  <a:xfrm>
                    <a:off x="4739032" y="5204055"/>
                    <a:ext cx="89914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|−|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FB6DD18-A15F-5256-8AB4-372B7A107C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39032" y="5204055"/>
                    <a:ext cx="89914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69307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0194-3BA4-0A38-4227-45C0C82A2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CC33F7-9138-C366-F7BA-C4151E973C6E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25341A-8ACB-68EF-7673-0A597996E18A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F7DE9C-138A-7B81-F7E8-3BF3DDA9D49E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210F76F1-2647-0903-95ED-CC7558654F4C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10DC8C39-61D6-53AA-C1DE-4059AE911800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686324E8-C704-B886-7697-1E642FD20CEA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Cycle Sets and Attractors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C6E7E19-9BB4-9C48-5606-1B902BCAEE37}"/>
                  </a:ext>
                </a:extLst>
              </p:cNvPr>
              <p:cNvSpPr txBox="1"/>
              <p:nvPr/>
            </p:nvSpPr>
            <p:spPr>
              <a:xfrm>
                <a:off x="543158" y="4490218"/>
                <a:ext cx="108594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CA" sz="2400" b="1" dirty="0"/>
              </a:p>
              <a:p>
                <a:r>
                  <a:rPr lang="en-CA" sz="2400" b="1" dirty="0"/>
                  <a:t>Prop: </a:t>
                </a:r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be a discrete dynamical system. For any 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CA" sz="2400" dirty="0"/>
                  <a:t>,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𝐴𝑆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represented</m:t>
                    </m:r>
                    <m: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by</m:t>
                    </m:r>
                    <m: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CA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succ</m:t>
                        </m:r>
                      </m:e>
                    </m:d>
                  </m:oMath>
                </a14:m>
                <a:endParaRPr lang="en-CA" sz="2400" b="0" dirty="0">
                  <a:ea typeface="Cambria Math" panose="02040503050406030204" pitchFamily="18" charset="0"/>
                </a:endParaRPr>
              </a:p>
              <a:p>
                <a:endParaRPr lang="en-CA" sz="2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C6E7E19-9BB4-9C48-5606-1B902BCAE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58" y="4490218"/>
                <a:ext cx="10859410" cy="1569660"/>
              </a:xfrm>
              <a:prstGeom prst="rect">
                <a:avLst/>
              </a:prstGeom>
              <a:blipFill>
                <a:blip r:embed="rId3"/>
                <a:stretch>
                  <a:fillRect l="-8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CC582AE2-26A2-540E-CF80-487C8D342479}"/>
              </a:ext>
            </a:extLst>
          </p:cNvPr>
          <p:cNvGrpSpPr/>
          <p:nvPr/>
        </p:nvGrpSpPr>
        <p:grpSpPr>
          <a:xfrm>
            <a:off x="1662269" y="1753092"/>
            <a:ext cx="4002800" cy="2301321"/>
            <a:chOff x="6082115" y="3005009"/>
            <a:chExt cx="4002800" cy="230132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7BBC5FC-3694-211C-3144-3997C52E7974}"/>
                </a:ext>
              </a:extLst>
            </p:cNvPr>
            <p:cNvGrpSpPr/>
            <p:nvPr/>
          </p:nvGrpSpPr>
          <p:grpSpPr>
            <a:xfrm>
              <a:off x="6082115" y="3005009"/>
              <a:ext cx="636080" cy="524562"/>
              <a:chOff x="6082115" y="3005009"/>
              <a:chExt cx="636080" cy="524562"/>
            </a:xfrm>
          </p:grpSpPr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2785B3A9-9219-DA8E-2ED4-283F2E56848A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3CDC0F67-6ACF-13E4-9B4F-85D7883A24FA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3CDC0F67-6ACF-13E4-9B4F-85D7883A24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F30EF2D-6074-527D-582B-06765FE58BB8}"/>
                </a:ext>
              </a:extLst>
            </p:cNvPr>
            <p:cNvGrpSpPr/>
            <p:nvPr/>
          </p:nvGrpSpPr>
          <p:grpSpPr>
            <a:xfrm>
              <a:off x="7322651" y="3005009"/>
              <a:ext cx="636080" cy="524562"/>
              <a:chOff x="6082115" y="3005009"/>
              <a:chExt cx="636080" cy="524562"/>
            </a:xfrm>
          </p:grpSpPr>
          <p:sp>
            <p:nvSpPr>
              <p:cNvPr id="18" name="Flowchart: Connector 17">
                <a:extLst>
                  <a:ext uri="{FF2B5EF4-FFF2-40B4-BE49-F238E27FC236}">
                    <a16:creationId xmlns:a16="http://schemas.microsoft.com/office/drawing/2014/main" id="{A0921B40-698F-C8F9-E9F6-840A074DA9C6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F468FAB-DBED-BB06-E7CC-79959E15F738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F468FAB-DBED-BB06-E7CC-79959E15F7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BFD04B0-4552-2946-EA8F-797A36C92FB6}"/>
                </a:ext>
              </a:extLst>
            </p:cNvPr>
            <p:cNvCxnSpPr>
              <a:cxnSpLocks/>
            </p:cNvCxnSpPr>
            <p:nvPr/>
          </p:nvCxnSpPr>
          <p:spPr>
            <a:xfrm>
              <a:off x="7824216" y="3424415"/>
              <a:ext cx="8961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33F68E2-576B-E64C-5331-8B5381E7654D}"/>
                </a:ext>
              </a:extLst>
            </p:cNvPr>
            <p:cNvGrpSpPr/>
            <p:nvPr/>
          </p:nvGrpSpPr>
          <p:grpSpPr>
            <a:xfrm>
              <a:off x="8596715" y="3005009"/>
              <a:ext cx="636080" cy="524562"/>
              <a:chOff x="6082115" y="3005009"/>
              <a:chExt cx="636080" cy="524562"/>
            </a:xfrm>
          </p:grpSpPr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B7266488-9F09-0D68-BFE2-FCDBB519495F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4F86E69-7737-97EF-67A2-6E260AAE1D01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4F86E69-7737-97EF-67A2-6E260AAE1D0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68696A7-CE0F-08EF-D4AD-A7AAFF90A1E4}"/>
                </a:ext>
              </a:extLst>
            </p:cNvPr>
            <p:cNvSpPr/>
            <p:nvPr/>
          </p:nvSpPr>
          <p:spPr>
            <a:xfrm rot="10800000">
              <a:off x="7634653" y="5196589"/>
              <a:ext cx="905256" cy="109741"/>
            </a:xfrm>
            <a:custGeom>
              <a:avLst/>
              <a:gdLst>
                <a:gd name="connsiteX0" fmla="*/ 0 w 905256"/>
                <a:gd name="connsiteY0" fmla="*/ 192033 h 192033"/>
                <a:gd name="connsiteX1" fmla="*/ 493776 w 905256"/>
                <a:gd name="connsiteY1" fmla="*/ 9 h 192033"/>
                <a:gd name="connsiteX2" fmla="*/ 905256 w 905256"/>
                <a:gd name="connsiteY2" fmla="*/ 182889 h 192033"/>
                <a:gd name="connsiteX3" fmla="*/ 905256 w 905256"/>
                <a:gd name="connsiteY3" fmla="*/ 182889 h 19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5256" h="192033">
                  <a:moveTo>
                    <a:pt x="0" y="192033"/>
                  </a:moveTo>
                  <a:cubicBezTo>
                    <a:pt x="171450" y="96783"/>
                    <a:pt x="342900" y="1533"/>
                    <a:pt x="493776" y="9"/>
                  </a:cubicBezTo>
                  <a:cubicBezTo>
                    <a:pt x="644652" y="-1515"/>
                    <a:pt x="905256" y="182889"/>
                    <a:pt x="905256" y="182889"/>
                  </a:cubicBezTo>
                  <a:lnTo>
                    <a:pt x="905256" y="182889"/>
                  </a:lnTo>
                </a:path>
              </a:pathLst>
            </a:cu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7E05CCEC-27E2-723D-86BA-7B2B8A8C9AB5}"/>
                </a:ext>
              </a:extLst>
            </p:cNvPr>
            <p:cNvSpPr/>
            <p:nvPr/>
          </p:nvSpPr>
          <p:spPr>
            <a:xfrm rot="1491132">
              <a:off x="6206130" y="3477894"/>
              <a:ext cx="389696" cy="389696"/>
            </a:xfrm>
            <a:prstGeom prst="arc">
              <a:avLst>
                <a:gd name="adj1" fmla="val 17911844"/>
                <a:gd name="adj2" fmla="val 13945884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52F1507-739B-C768-8D1E-50A24F48C82C}"/>
                </a:ext>
              </a:extLst>
            </p:cNvPr>
            <p:cNvGrpSpPr/>
            <p:nvPr/>
          </p:nvGrpSpPr>
          <p:grpSpPr>
            <a:xfrm>
              <a:off x="7954232" y="4111032"/>
              <a:ext cx="636080" cy="521266"/>
              <a:chOff x="6082115" y="3319259"/>
              <a:chExt cx="636080" cy="521266"/>
            </a:xfrm>
          </p:grpSpPr>
          <p:sp>
            <p:nvSpPr>
              <p:cNvPr id="27" name="Flowchart: Connector 26">
                <a:extLst>
                  <a:ext uri="{FF2B5EF4-FFF2-40B4-BE49-F238E27FC236}">
                    <a16:creationId xmlns:a16="http://schemas.microsoft.com/office/drawing/2014/main" id="{77FECF05-D00F-E509-A603-C869ADF7B763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270FF67E-DDDA-C2D5-9193-9567E0A99E55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471193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270FF67E-DDDA-C2D5-9193-9567E0A99E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471193"/>
                    <a:ext cx="63608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97C60D6-589B-A108-D646-CE174CE3FB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78073" y="3576350"/>
              <a:ext cx="432171" cy="5346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1251837-83FB-19E8-E556-F721964751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35590" y="3576350"/>
              <a:ext cx="419979" cy="5273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D122882-26E7-0F40-8034-BD40ECB4EC06}"/>
                </a:ext>
              </a:extLst>
            </p:cNvPr>
            <p:cNvGrpSpPr/>
            <p:nvPr/>
          </p:nvGrpSpPr>
          <p:grpSpPr>
            <a:xfrm>
              <a:off x="6082115" y="4672381"/>
              <a:ext cx="636080" cy="524562"/>
              <a:chOff x="6082115" y="3005009"/>
              <a:chExt cx="636080" cy="524562"/>
            </a:xfrm>
          </p:grpSpPr>
          <p:sp>
            <p:nvSpPr>
              <p:cNvPr id="33" name="Flowchart: Connector 32">
                <a:extLst>
                  <a:ext uri="{FF2B5EF4-FFF2-40B4-BE49-F238E27FC236}">
                    <a16:creationId xmlns:a16="http://schemas.microsoft.com/office/drawing/2014/main" id="{5130BFFE-280A-B7A8-4C2D-3A981BA3E710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BB8380F-FECA-C37E-A945-7ABD40188126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BB8380F-FECA-C37E-A945-7ABD401881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A46E766-C5AA-6B34-C238-1B8E1BE88C8C}"/>
                </a:ext>
              </a:extLst>
            </p:cNvPr>
            <p:cNvGrpSpPr/>
            <p:nvPr/>
          </p:nvGrpSpPr>
          <p:grpSpPr>
            <a:xfrm>
              <a:off x="7205376" y="4672381"/>
              <a:ext cx="636080" cy="524562"/>
              <a:chOff x="6082115" y="3005009"/>
              <a:chExt cx="636080" cy="524562"/>
            </a:xfrm>
          </p:grpSpPr>
          <p:sp>
            <p:nvSpPr>
              <p:cNvPr id="37" name="Flowchart: Connector 36">
                <a:extLst>
                  <a:ext uri="{FF2B5EF4-FFF2-40B4-BE49-F238E27FC236}">
                    <a16:creationId xmlns:a16="http://schemas.microsoft.com/office/drawing/2014/main" id="{7CF3740B-CE89-5933-8F3B-987E8ADEB131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3F3EE0D6-1780-928C-DDB3-49D16C4D15DE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3F3EE0D6-1780-928C-DDB3-49D16C4D15D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3115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A9BF8F1-4767-1964-48A9-17CD9158091D}"/>
                </a:ext>
              </a:extLst>
            </p:cNvPr>
            <p:cNvGrpSpPr/>
            <p:nvPr/>
          </p:nvGrpSpPr>
          <p:grpSpPr>
            <a:xfrm>
              <a:off x="8402288" y="4651397"/>
              <a:ext cx="636080" cy="545546"/>
              <a:chOff x="6111691" y="2984025"/>
              <a:chExt cx="636080" cy="545546"/>
            </a:xfrm>
          </p:grpSpPr>
          <p:sp>
            <p:nvSpPr>
              <p:cNvPr id="44" name="Flowchart: Connector 43">
                <a:extLst>
                  <a:ext uri="{FF2B5EF4-FFF2-40B4-BE49-F238E27FC236}">
                    <a16:creationId xmlns:a16="http://schemas.microsoft.com/office/drawing/2014/main" id="{3B290C3C-A30F-8274-C35A-AD2D7476836E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68B6CBD5-3BFC-66D0-5507-8116F4774B8F}"/>
                      </a:ext>
                    </a:extLst>
                  </p:cNvPr>
                  <p:cNvSpPr txBox="1"/>
                  <p:nvPr/>
                </p:nvSpPr>
                <p:spPr>
                  <a:xfrm>
                    <a:off x="6111691" y="2984025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68B6CBD5-3BFC-66D0-5507-8116F4774B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11691" y="2984025"/>
                    <a:ext cx="636080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F768D50-77A6-7702-F702-2A0569796B3A}"/>
                </a:ext>
              </a:extLst>
            </p:cNvPr>
            <p:cNvSpPr/>
            <p:nvPr/>
          </p:nvSpPr>
          <p:spPr>
            <a:xfrm>
              <a:off x="7653883" y="4898666"/>
              <a:ext cx="905256" cy="109741"/>
            </a:xfrm>
            <a:custGeom>
              <a:avLst/>
              <a:gdLst>
                <a:gd name="connsiteX0" fmla="*/ 0 w 905256"/>
                <a:gd name="connsiteY0" fmla="*/ 192033 h 192033"/>
                <a:gd name="connsiteX1" fmla="*/ 493776 w 905256"/>
                <a:gd name="connsiteY1" fmla="*/ 9 h 192033"/>
                <a:gd name="connsiteX2" fmla="*/ 905256 w 905256"/>
                <a:gd name="connsiteY2" fmla="*/ 182889 h 192033"/>
                <a:gd name="connsiteX3" fmla="*/ 905256 w 905256"/>
                <a:gd name="connsiteY3" fmla="*/ 182889 h 19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5256" h="192033">
                  <a:moveTo>
                    <a:pt x="0" y="192033"/>
                  </a:moveTo>
                  <a:cubicBezTo>
                    <a:pt x="171450" y="96783"/>
                    <a:pt x="342900" y="1533"/>
                    <a:pt x="493776" y="9"/>
                  </a:cubicBezTo>
                  <a:cubicBezTo>
                    <a:pt x="644652" y="-1515"/>
                    <a:pt x="905256" y="182889"/>
                    <a:pt x="905256" y="182889"/>
                  </a:cubicBezTo>
                  <a:lnTo>
                    <a:pt x="905256" y="182889"/>
                  </a:lnTo>
                </a:path>
              </a:pathLst>
            </a:cu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5237E90-F360-7A7F-0529-C1CDBFAB8CB5}"/>
                </a:ext>
              </a:extLst>
            </p:cNvPr>
            <p:cNvCxnSpPr>
              <a:cxnSpLocks/>
            </p:cNvCxnSpPr>
            <p:nvPr/>
          </p:nvCxnSpPr>
          <p:spPr>
            <a:xfrm>
              <a:off x="6589277" y="5093147"/>
              <a:ext cx="79874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666F6FD-BFFB-D108-F9FA-026A5CF84DCF}"/>
                </a:ext>
              </a:extLst>
            </p:cNvPr>
            <p:cNvGrpSpPr/>
            <p:nvPr/>
          </p:nvGrpSpPr>
          <p:grpSpPr>
            <a:xfrm>
              <a:off x="9448835" y="4691255"/>
              <a:ext cx="636080" cy="524562"/>
              <a:chOff x="6082115" y="3005009"/>
              <a:chExt cx="636080" cy="524562"/>
            </a:xfrm>
          </p:grpSpPr>
          <p:sp>
            <p:nvSpPr>
              <p:cNvPr id="49" name="Flowchart: Connector 48">
                <a:extLst>
                  <a:ext uri="{FF2B5EF4-FFF2-40B4-BE49-F238E27FC236}">
                    <a16:creationId xmlns:a16="http://schemas.microsoft.com/office/drawing/2014/main" id="{0EB7C670-34A3-1B4E-B71B-1C1E618FC7E7}"/>
                  </a:ext>
                </a:extLst>
              </p:cNvPr>
              <p:cNvSpPr/>
              <p:nvPr/>
            </p:nvSpPr>
            <p:spPr>
              <a:xfrm>
                <a:off x="6295644" y="3319259"/>
                <a:ext cx="210312" cy="210312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FF4766DE-C7A5-EA80-D259-28C028A58D0A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FF4766DE-C7A5-EA80-D259-28C028A58D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2115" y="3005009"/>
                    <a:ext cx="636080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754F2FD-079D-7574-2050-BAF550A196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42885" y="5089366"/>
              <a:ext cx="731850" cy="591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AA3AA20-304F-80C7-87CB-04DDA3E0A33A}"/>
              </a:ext>
            </a:extLst>
          </p:cNvPr>
          <p:cNvSpPr txBox="1"/>
          <p:nvPr/>
        </p:nvSpPr>
        <p:spPr>
          <a:xfrm>
            <a:off x="647285" y="1197056"/>
            <a:ext cx="6341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3A6BCDE-86C8-F606-2C2B-4BC210A9E921}"/>
                  </a:ext>
                </a:extLst>
              </p:cNvPr>
              <p:cNvSpPr txBox="1"/>
              <p:nvPr/>
            </p:nvSpPr>
            <p:spPr>
              <a:xfrm>
                <a:off x="6526933" y="1703637"/>
                <a:ext cx="4729331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CA" sz="2400" i="1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𝑎𝑎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CA" sz="2400" i="1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𝑏𝑐𝑑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𝑐𝑑𝑏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𝑑𝑏𝑐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𝑎𝑎𝑎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CA" sz="2400" i="1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𝑓𝑔𝑓𝑔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𝑔𝑓𝑔𝑓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𝑎𝑎𝑎𝑎</m:t>
                      </m:r>
                      <m:r>
                        <a:rPr lang="en-CA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CA" sz="2400" dirty="0"/>
              </a:p>
              <a:p>
                <a:endParaRPr lang="en-CA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3A6BCDE-86C8-F606-2C2B-4BC210A9E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933" y="1703637"/>
                <a:ext cx="4729331" cy="267765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930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4" grpId="0"/>
      <p:bldP spid="5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F38B1-7D31-2470-0381-F11037A4F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9E8B51-C0C5-3388-7BD1-EC68BB7DD54F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A0AC2C-75B8-6773-8218-2EC042AB4028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4F66FB-D112-1752-FDB8-95294D3274F7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D862F406-BBD1-68BD-E72D-F99884916559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981C8D56-71E1-1CFD-3F47-E25CE898C6B3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E525228A-303C-3609-A0A5-604D48C5C8E2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Concrete Application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4AE9215-222D-0752-9497-DCC5EC67E5CC}"/>
                  </a:ext>
                </a:extLst>
              </p:cNvPr>
              <p:cNvSpPr txBox="1"/>
              <p:nvPr/>
            </p:nvSpPr>
            <p:spPr>
              <a:xfrm>
                <a:off x="679450" y="1435100"/>
                <a:ext cx="10388600" cy="12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be a category with finite products. Given morphisms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CA" sz="2400" dirty="0"/>
                  <a:t> and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CA" sz="2400" dirty="0"/>
                  <a:t>, the </a:t>
                </a:r>
                <a:r>
                  <a:rPr lang="en-CA" sz="2400" b="1" i="1" dirty="0"/>
                  <a:t>semi-direct product</a:t>
                </a:r>
                <a:r>
                  <a:rPr lang="en-CA" sz="2400" dirty="0"/>
                  <a:t> of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400" dirty="0"/>
                  <a:t> and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CA" sz="2400" dirty="0"/>
                  <a:t> along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CA" sz="2400" dirty="0"/>
                  <a:t> is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CA" sz="2400"/>
                          <m:t>⋊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CA" sz="2400" dirty="0"/>
                  <a:t>, defined by the composite: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4AE9215-222D-0752-9497-DCC5EC67E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50" y="1435100"/>
                <a:ext cx="10388600" cy="1228863"/>
              </a:xfrm>
              <a:prstGeom prst="rect">
                <a:avLst/>
              </a:prstGeom>
              <a:blipFill>
                <a:blip r:embed="rId3"/>
                <a:stretch>
                  <a:fillRect l="-880" t="-3960" b="-89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32111015-BD8F-C677-9AB2-5477EDAE3294}"/>
              </a:ext>
            </a:extLst>
          </p:cNvPr>
          <p:cNvGrpSpPr/>
          <p:nvPr/>
        </p:nvGrpSpPr>
        <p:grpSpPr>
          <a:xfrm>
            <a:off x="1297111" y="3221110"/>
            <a:ext cx="8424958" cy="1945672"/>
            <a:chOff x="1297111" y="3221110"/>
            <a:chExt cx="8424958" cy="1945672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00732AD-AFA1-A0B0-E0EC-E298535676E4}"/>
                </a:ext>
              </a:extLst>
            </p:cNvPr>
            <p:cNvCxnSpPr>
              <a:stCxn id="7" idx="3"/>
              <a:endCxn id="11" idx="1"/>
            </p:cNvCxnSpPr>
            <p:nvPr/>
          </p:nvCxnSpPr>
          <p:spPr>
            <a:xfrm>
              <a:off x="3582680" y="3611859"/>
              <a:ext cx="3707120" cy="3821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CBC8F8D-4CE3-EAB6-6DDF-9F5A956B89E2}"/>
                </a:ext>
              </a:extLst>
            </p:cNvPr>
            <p:cNvGrpSpPr/>
            <p:nvPr/>
          </p:nvGrpSpPr>
          <p:grpSpPr>
            <a:xfrm>
              <a:off x="1297111" y="3221110"/>
              <a:ext cx="8424958" cy="1945672"/>
              <a:chOff x="1297111" y="3221110"/>
              <a:chExt cx="8424958" cy="194567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BECCAF53-C61E-129F-C273-7AD228F02CC3}"/>
                      </a:ext>
                    </a:extLst>
                  </p:cNvPr>
                  <p:cNvSpPr txBox="1"/>
                  <p:nvPr/>
                </p:nvSpPr>
                <p:spPr>
                  <a:xfrm>
                    <a:off x="2490480" y="3381026"/>
                    <a:ext cx="109220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BECCAF53-C61E-129F-C273-7AD228F02C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0480" y="3381026"/>
                    <a:ext cx="1092200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4D28CC4-D6E0-2F12-2B03-B80D80238A0A}"/>
                      </a:ext>
                    </a:extLst>
                  </p:cNvPr>
                  <p:cNvSpPr txBox="1"/>
                  <p:nvPr/>
                </p:nvSpPr>
                <p:spPr>
                  <a:xfrm>
                    <a:off x="7289800" y="3384847"/>
                    <a:ext cx="109220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4D28CC4-D6E0-2F12-2B03-B80D80238A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9800" y="3384847"/>
                    <a:ext cx="1092200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0760F540-00EF-A81B-4E11-756C4551956E}"/>
                      </a:ext>
                    </a:extLst>
                  </p:cNvPr>
                  <p:cNvSpPr txBox="1"/>
                  <p:nvPr/>
                </p:nvSpPr>
                <p:spPr>
                  <a:xfrm>
                    <a:off x="4664740" y="4705117"/>
                    <a:ext cx="183894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0760F540-00EF-A81B-4E11-756C455195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64740" y="4705117"/>
                    <a:ext cx="1838940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B5F391FF-29B0-9DAA-D846-9333915D97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5170" y="3827461"/>
                <a:ext cx="1617330" cy="9865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A65CC43-39DC-504E-A8BF-A02463E0B365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 flipV="1">
                <a:off x="6350000" y="3846512"/>
                <a:ext cx="1485900" cy="96753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858CDEB-682C-6E8A-A88D-16EE05ED8A51}"/>
                      </a:ext>
                    </a:extLst>
                  </p:cNvPr>
                  <p:cNvSpPr txBox="1"/>
                  <p:nvPr/>
                </p:nvSpPr>
                <p:spPr>
                  <a:xfrm>
                    <a:off x="4984097" y="3221110"/>
                    <a:ext cx="904286" cy="39074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𝑓</m:t>
                          </m:r>
                          <m:sSub>
                            <m:sSub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CA"/>
                                <m:t>⋊</m:t>
                              </m:r>
                            </m:e>
                            <m:sub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𝑔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858CDEB-682C-6E8A-A88D-16EE05ED8A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84097" y="3221110"/>
                    <a:ext cx="904286" cy="39074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9375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9D35630D-073C-7D19-BA00-5BFDBD1A73B5}"/>
                      </a:ext>
                    </a:extLst>
                  </p:cNvPr>
                  <p:cNvSpPr txBox="1"/>
                  <p:nvPr/>
                </p:nvSpPr>
                <p:spPr>
                  <a:xfrm>
                    <a:off x="1297111" y="4201082"/>
                    <a:ext cx="26039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latin typeface="Cambria Math" panose="02040503050406030204" pitchFamily="18" charset="0"/>
                          </a:rPr>
                          <m:t>pro</m:t>
                        </m:r>
                        <m:sSub>
                          <m:sSub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latin typeface="Cambria Math" panose="02040503050406030204" pitchFamily="18" charset="0"/>
                              </a:rPr>
                              <m:t>j</m:t>
                            </m:r>
                          </m:e>
                          <m:sub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CA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  <m:r>
                          <m:rPr>
                            <m:sty m:val="p"/>
                          </m:rPr>
                          <a:rPr lang="en-CA" i="0">
                            <a:latin typeface="Cambria Math" panose="02040503050406030204" pitchFamily="18" charset="0"/>
                          </a:rPr>
                          <m:t>pro</m:t>
                        </m:r>
                        <m:sSub>
                          <m:sSubPr>
                            <m:ctrlPr>
                              <a:rPr lang="en-CA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i="0">
                                <a:latin typeface="Cambria Math" panose="02040503050406030204" pitchFamily="18" charset="0"/>
                              </a:rPr>
                              <m:t>j</m:t>
                            </m:r>
                          </m:e>
                          <m:sub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oMath>
                    </a14:m>
                    <a:r>
                      <a:rPr lang="en-CA" dirty="0"/>
                      <a:t>,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CA" i="0">
                            <a:latin typeface="Cambria Math" panose="02040503050406030204" pitchFamily="18" charset="0"/>
                          </a:rPr>
                          <m:t>pro</m:t>
                        </m:r>
                        <m:sSub>
                          <m:sSubPr>
                            <m:ctrlPr>
                              <a:rPr lang="en-CA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i="0">
                                <a:latin typeface="Cambria Math" panose="02040503050406030204" pitchFamily="18" charset="0"/>
                              </a:rPr>
                              <m:t>j</m:t>
                            </m:r>
                          </m:e>
                          <m:sub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9D35630D-073C-7D19-BA00-5BFDBD1A73B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7111" y="4201082"/>
                    <a:ext cx="260391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03" t="-6557" b="-26230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A2B238F-3957-3C03-3F5F-8557C2891900}"/>
                      </a:ext>
                    </a:extLst>
                  </p:cNvPr>
                  <p:cNvSpPr txBox="1"/>
                  <p:nvPr/>
                </p:nvSpPr>
                <p:spPr>
                  <a:xfrm>
                    <a:off x="7289800" y="4191420"/>
                    <a:ext cx="243226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pro</m:t>
                          </m:r>
                          <m:sSub>
                            <m:sSub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e>
                            <m:sub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CA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CA" i="0">
                              <a:latin typeface="Cambria Math" panose="02040503050406030204" pitchFamily="18" charset="0"/>
                            </a:rPr>
                            <m:t>pro</m:t>
                          </m:r>
                          <m:sSub>
                            <m:sSub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CA" i="0"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e>
                            <m:sub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A2B238F-3957-3C03-3F5F-8557C289190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9800" y="4191420"/>
                    <a:ext cx="243226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7061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0EF94-1C01-B7CC-CBDD-A2C839006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E5BF14-201F-AD41-8334-7D9BBBB2BB03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F485ED-A141-9AD5-145F-E6AB4A84CDA8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9A7ED7C-839A-78FC-305E-D2C1A194DAFD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24CA4AA8-AE1E-A7B1-8B94-E4F6E90FC6EE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DBF0254C-3DA1-5E0A-8F28-964BC0E3C4AB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13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84CDC71E-2B3F-8715-6B93-9E15517CBDEC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Concrete Application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CEA82B-9C3C-887C-1C4B-1F3C628BBEBB}"/>
                  </a:ext>
                </a:extLst>
              </p:cNvPr>
              <p:cNvSpPr txBox="1"/>
              <p:nvPr/>
            </p:nvSpPr>
            <p:spPr>
              <a:xfrm>
                <a:off x="679450" y="1435100"/>
                <a:ext cx="10388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a function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is</a:t>
                </a:r>
                <a:r>
                  <a:rPr lang="en-CA" sz="2400" b="1" i="1" dirty="0"/>
                  <a:t> independent of input </a:t>
                </a:r>
                <a14:m>
                  <m:oMath xmlns:m="http://schemas.openxmlformats.org/officeDocument/2006/math">
                    <m:r>
                      <a:rPr lang="en-CA" sz="2400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if there is a unique lift</a:t>
                </a:r>
                <a:endParaRPr lang="en-CA" sz="2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CEA82B-9C3C-887C-1C4B-1F3C628BB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50" y="1435100"/>
                <a:ext cx="10388600" cy="461665"/>
              </a:xfrm>
              <a:prstGeom prst="rect">
                <a:avLst/>
              </a:prstGeom>
              <a:blipFill>
                <a:blip r:embed="rId3"/>
                <a:stretch>
                  <a:fillRect l="-880" t="-10526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445A4-F3F0-F8C4-5328-5123A0DB7452}"/>
                  </a:ext>
                </a:extLst>
              </p:cNvPr>
              <p:cNvSpPr txBox="1"/>
              <p:nvPr/>
            </p:nvSpPr>
            <p:spPr>
              <a:xfrm>
                <a:off x="679450" y="3826607"/>
                <a:ext cx="10388600" cy="1968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given a DDS of the form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CA" sz="2400" dirty="0"/>
                  <a:t>, the </a:t>
                </a:r>
                <a:r>
                  <a:rPr lang="en-CA" sz="2400" b="1" i="1" dirty="0"/>
                  <a:t>wiring diagram</a:t>
                </a:r>
                <a:r>
                  <a:rPr lang="en-CA" sz="2400" dirty="0"/>
                  <a:t> is a graph with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A" sz="2400" dirty="0"/>
                  <a:t> vertices, and an edge from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CA" sz="2400" dirty="0"/>
                  <a:t> to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400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CA" sz="2400" dirty="0"/>
                  <a:t> depends on input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CA" sz="2400" dirty="0"/>
              </a:p>
              <a:p>
                <a:endParaRPr lang="en-CA" sz="2400" dirty="0"/>
              </a:p>
              <a:p>
                <a:r>
                  <a:rPr lang="en-CA" sz="2400" dirty="0"/>
                  <a:t>The wiring diagram provides insight on how to decompose these types of networks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445A4-F3F0-F8C4-5328-5123A0DB7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50" y="3826607"/>
                <a:ext cx="10388600" cy="1968744"/>
              </a:xfrm>
              <a:prstGeom prst="rect">
                <a:avLst/>
              </a:prstGeom>
              <a:blipFill>
                <a:blip r:embed="rId4"/>
                <a:stretch>
                  <a:fillRect l="-880" t="-2477" b="-61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EF44334A-7DD4-B565-D16A-95B3565196B6}"/>
              </a:ext>
            </a:extLst>
          </p:cNvPr>
          <p:cNvGrpSpPr/>
          <p:nvPr/>
        </p:nvGrpSpPr>
        <p:grpSpPr>
          <a:xfrm>
            <a:off x="4123296" y="1981933"/>
            <a:ext cx="2921828" cy="1565256"/>
            <a:chOff x="3386282" y="2016129"/>
            <a:chExt cx="2921828" cy="156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9E16488-072C-F634-69EB-703B8645A690}"/>
                    </a:ext>
                  </a:extLst>
                </p:cNvPr>
                <p:cNvSpPr txBox="1"/>
                <p:nvPr/>
              </p:nvSpPr>
              <p:spPr>
                <a:xfrm>
                  <a:off x="4885032" y="2016129"/>
                  <a:ext cx="3645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9E16488-072C-F634-69EB-703B8645A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032" y="2016129"/>
                  <a:ext cx="364523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97A8063-4D99-76E4-6684-E2E15A1EF330}"/>
                </a:ext>
              </a:extLst>
            </p:cNvPr>
            <p:cNvGrpSpPr/>
            <p:nvPr/>
          </p:nvGrpSpPr>
          <p:grpSpPr>
            <a:xfrm>
              <a:off x="3386282" y="2169187"/>
              <a:ext cx="2921828" cy="1412198"/>
              <a:chOff x="3386282" y="2169187"/>
              <a:chExt cx="2921828" cy="14121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4DC3659-CF9C-1BF5-C786-5FA5BD1F6A85}"/>
                      </a:ext>
                    </a:extLst>
                  </p:cNvPr>
                  <p:cNvSpPr txBox="1"/>
                  <p:nvPr/>
                </p:nvSpPr>
                <p:spPr>
                  <a:xfrm>
                    <a:off x="3924300" y="2169187"/>
                    <a:ext cx="55880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4DC3659-CF9C-1BF5-C786-5FA5BD1F6A8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300" y="2169187"/>
                    <a:ext cx="558800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099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0D58EB8-85DE-83CA-0962-3D3CE909AF98}"/>
                      </a:ext>
                    </a:extLst>
                  </p:cNvPr>
                  <p:cNvSpPr txBox="1"/>
                  <p:nvPr/>
                </p:nvSpPr>
                <p:spPr>
                  <a:xfrm>
                    <a:off x="5749310" y="2169187"/>
                    <a:ext cx="55880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0D58EB8-85DE-83CA-0962-3D3CE909AF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49310" y="2169187"/>
                    <a:ext cx="558800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02A99A2-1CA0-CC17-DD80-A838B0386443}"/>
                      </a:ext>
                    </a:extLst>
                  </p:cNvPr>
                  <p:cNvSpPr txBox="1"/>
                  <p:nvPr/>
                </p:nvSpPr>
                <p:spPr>
                  <a:xfrm>
                    <a:off x="3924300" y="3119720"/>
                    <a:ext cx="558800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02A99A2-1CA0-CC17-DD80-A838B03864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300" y="3119720"/>
                    <a:ext cx="558800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297" r="-43956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70D64D5-6071-E657-3E6B-AED8AFC528B1}"/>
                  </a:ext>
                </a:extLst>
              </p:cNvPr>
              <p:cNvCxnSpPr>
                <a:stCxn id="18" idx="2"/>
                <a:endCxn id="20" idx="0"/>
              </p:cNvCxnSpPr>
              <p:nvPr/>
            </p:nvCxnSpPr>
            <p:spPr>
              <a:xfrm>
                <a:off x="4203700" y="2630852"/>
                <a:ext cx="0" cy="48886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3B428341-2F72-819A-E08D-B93235AC87A7}"/>
                  </a:ext>
                </a:extLst>
              </p:cNvPr>
              <p:cNvCxnSpPr>
                <a:stCxn id="18" idx="3"/>
                <a:endCxn id="19" idx="1"/>
              </p:cNvCxnSpPr>
              <p:nvPr/>
            </p:nvCxnSpPr>
            <p:spPr>
              <a:xfrm>
                <a:off x="4483100" y="2400020"/>
                <a:ext cx="126621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228A220-6E86-AB0C-A17E-F3A21D383A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49800" y="2550412"/>
                <a:ext cx="1079500" cy="656338"/>
              </a:xfrm>
              <a:prstGeom prst="straightConnector1">
                <a:avLst/>
              </a:prstGeom>
              <a:ln>
                <a:prstDash val="sysDot"/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64A5E966-D837-24A4-9180-AC023569A5D4}"/>
                      </a:ext>
                    </a:extLst>
                  </p:cNvPr>
                  <p:cNvSpPr txBox="1"/>
                  <p:nvPr/>
                </p:nvSpPr>
                <p:spPr>
                  <a:xfrm>
                    <a:off x="3386282" y="2616293"/>
                    <a:ext cx="86376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proj</m:t>
                              </m:r>
                            </m:e>
                            <m:sub>
                              <m:r>
                                <a:rPr lang="en-CA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64A5E966-D837-24A4-9180-AC023569A5D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6282" y="2616293"/>
                    <a:ext cx="863763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FF26B62-79FD-3266-A669-120E1ED24D06}"/>
                      </a:ext>
                    </a:extLst>
                  </p:cNvPr>
                  <p:cNvSpPr txBox="1"/>
                  <p:nvPr/>
                </p:nvSpPr>
                <p:spPr>
                  <a:xfrm>
                    <a:off x="5206987" y="2888716"/>
                    <a:ext cx="364522" cy="3760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en-CA" i="1" dirty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FF26B62-79FD-3266-A669-120E1ED24D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06987" y="2888716"/>
                    <a:ext cx="364522" cy="3760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28333" b="-12903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76258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F0ABF-E180-E859-DA78-0D5CFE8C0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6DB8E4-71A1-BDC4-A819-C05C3362EDA9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2917B8-D8FE-D341-9553-99EB91082F0A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3DC2E39-62D0-FC28-B21C-064C7D320A67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CBEEF3AF-A966-3A2A-DA69-9A0662BFD4EE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7A148BF6-254D-B39B-4FD0-6985823F774B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14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10B128D8-4C8E-8078-4258-F946C9382AEE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Concrete Application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6F0F7C-F9C9-E419-18E0-5AC3C72920D4}"/>
              </a:ext>
            </a:extLst>
          </p:cNvPr>
          <p:cNvSpPr txBox="1"/>
          <p:nvPr/>
        </p:nvSpPr>
        <p:spPr>
          <a:xfrm>
            <a:off x="679450" y="1435100"/>
            <a:ext cx="1038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Example: </a:t>
            </a:r>
            <a:r>
              <a:rPr lang="en-CA" sz="2400" dirty="0"/>
              <a:t>gene regulatory networks (again)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C510F16-D275-7B3D-755B-FC901608B551}"/>
              </a:ext>
            </a:extLst>
          </p:cNvPr>
          <p:cNvGrpSpPr/>
          <p:nvPr/>
        </p:nvGrpSpPr>
        <p:grpSpPr>
          <a:xfrm>
            <a:off x="1422759" y="2522940"/>
            <a:ext cx="4395142" cy="3240598"/>
            <a:chOff x="3285604" y="2614102"/>
            <a:chExt cx="3718560" cy="2741745"/>
          </a:xfrm>
        </p:grpSpPr>
        <p:sp>
          <p:nvSpPr>
            <p:cNvPr id="3" name="Flowchart: Connector 2">
              <a:extLst>
                <a:ext uri="{FF2B5EF4-FFF2-40B4-BE49-F238E27FC236}">
                  <a16:creationId xmlns:a16="http://schemas.microsoft.com/office/drawing/2014/main" id="{2833E5F9-64C6-191A-40B8-B5A502429DCD}"/>
                </a:ext>
              </a:extLst>
            </p:cNvPr>
            <p:cNvSpPr/>
            <p:nvPr/>
          </p:nvSpPr>
          <p:spPr>
            <a:xfrm>
              <a:off x="3390760" y="2614102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FE214CC-D3E1-2EA3-C4FE-7107C00489AB}"/>
                </a:ext>
              </a:extLst>
            </p:cNvPr>
            <p:cNvCxnSpPr>
              <a:cxnSpLocks/>
            </p:cNvCxnSpPr>
            <p:nvPr/>
          </p:nvCxnSpPr>
          <p:spPr>
            <a:xfrm>
              <a:off x="3678796" y="2719258"/>
              <a:ext cx="896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lowchart: Connector 14">
              <a:extLst>
                <a:ext uri="{FF2B5EF4-FFF2-40B4-BE49-F238E27FC236}">
                  <a16:creationId xmlns:a16="http://schemas.microsoft.com/office/drawing/2014/main" id="{CCBA8521-2D48-FBE4-C647-3DB474A4363C}"/>
                </a:ext>
              </a:extLst>
            </p:cNvPr>
            <p:cNvSpPr/>
            <p:nvPr/>
          </p:nvSpPr>
          <p:spPr>
            <a:xfrm>
              <a:off x="4680178" y="2614102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548AABD5-F114-55AD-F1EE-2457B2F61F9A}"/>
                </a:ext>
              </a:extLst>
            </p:cNvPr>
            <p:cNvSpPr/>
            <p:nvPr/>
          </p:nvSpPr>
          <p:spPr>
            <a:xfrm>
              <a:off x="4021696" y="3266214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Flowchart: Connector 17">
              <a:extLst>
                <a:ext uri="{FF2B5EF4-FFF2-40B4-BE49-F238E27FC236}">
                  <a16:creationId xmlns:a16="http://schemas.microsoft.com/office/drawing/2014/main" id="{627537A0-1A29-6934-AA73-69A4F3F49877}"/>
                </a:ext>
              </a:extLst>
            </p:cNvPr>
            <p:cNvSpPr/>
            <p:nvPr/>
          </p:nvSpPr>
          <p:spPr>
            <a:xfrm>
              <a:off x="5288554" y="3266214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23FA6B4-D784-AC1A-A86D-354A31FBAEB2}"/>
                </a:ext>
              </a:extLst>
            </p:cNvPr>
            <p:cNvCxnSpPr>
              <a:cxnSpLocks/>
            </p:cNvCxnSpPr>
            <p:nvPr/>
          </p:nvCxnSpPr>
          <p:spPr>
            <a:xfrm>
              <a:off x="4335292" y="3371370"/>
              <a:ext cx="896112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BDC6333-10CB-138F-B605-FBA55CEAB8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78796" y="2824414"/>
              <a:ext cx="1552608" cy="42724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121E77F-DDB0-1E6D-1E6D-13834CF3E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2008" y="2853193"/>
              <a:ext cx="448170" cy="3984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lowchart: Connector 31">
              <a:extLst>
                <a:ext uri="{FF2B5EF4-FFF2-40B4-BE49-F238E27FC236}">
                  <a16:creationId xmlns:a16="http://schemas.microsoft.com/office/drawing/2014/main" id="{0A204C2C-6CB2-37CF-3968-7F2DB0919293}"/>
                </a:ext>
              </a:extLst>
            </p:cNvPr>
            <p:cNvSpPr/>
            <p:nvPr/>
          </p:nvSpPr>
          <p:spPr>
            <a:xfrm>
              <a:off x="5722454" y="2824414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9DAE30E-34BC-5DF3-A6C8-F279F06F0472}"/>
                </a:ext>
              </a:extLst>
            </p:cNvPr>
            <p:cNvCxnSpPr>
              <a:cxnSpLocks/>
            </p:cNvCxnSpPr>
            <p:nvPr/>
          </p:nvCxnSpPr>
          <p:spPr>
            <a:xfrm>
              <a:off x="4950608" y="2736396"/>
              <a:ext cx="735202" cy="1670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E97AF3B0-DCC8-68F1-074A-11B48567F166}"/>
                </a:ext>
              </a:extLst>
            </p:cNvPr>
            <p:cNvSpPr/>
            <p:nvPr/>
          </p:nvSpPr>
          <p:spPr>
            <a:xfrm>
              <a:off x="3285604" y="4063612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C133051C-9BE5-6D16-B948-97FD5F5D2430}"/>
                </a:ext>
              </a:extLst>
            </p:cNvPr>
            <p:cNvSpPr/>
            <p:nvPr/>
          </p:nvSpPr>
          <p:spPr>
            <a:xfrm>
              <a:off x="4126852" y="4057630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Flowchart: Connector 37">
              <a:extLst>
                <a:ext uri="{FF2B5EF4-FFF2-40B4-BE49-F238E27FC236}">
                  <a16:creationId xmlns:a16="http://schemas.microsoft.com/office/drawing/2014/main" id="{0C97A62F-6AD1-F932-D705-042C7A7F696B}"/>
                </a:ext>
              </a:extLst>
            </p:cNvPr>
            <p:cNvSpPr/>
            <p:nvPr/>
          </p:nvSpPr>
          <p:spPr>
            <a:xfrm>
              <a:off x="3733152" y="4716350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Flowchart: Connector 38">
              <a:extLst>
                <a:ext uri="{FF2B5EF4-FFF2-40B4-BE49-F238E27FC236}">
                  <a16:creationId xmlns:a16="http://schemas.microsoft.com/office/drawing/2014/main" id="{D8EE7B0D-3745-2EA7-B1E2-33C5831BD740}"/>
                </a:ext>
              </a:extLst>
            </p:cNvPr>
            <p:cNvSpPr/>
            <p:nvPr/>
          </p:nvSpPr>
          <p:spPr>
            <a:xfrm>
              <a:off x="4950608" y="4463596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0" name="Flowchart: Connector 39">
              <a:extLst>
                <a:ext uri="{FF2B5EF4-FFF2-40B4-BE49-F238E27FC236}">
                  <a16:creationId xmlns:a16="http://schemas.microsoft.com/office/drawing/2014/main" id="{6DF6E3A1-566C-D28D-643A-FF853122A969}"/>
                </a:ext>
              </a:extLst>
            </p:cNvPr>
            <p:cNvSpPr/>
            <p:nvPr/>
          </p:nvSpPr>
          <p:spPr>
            <a:xfrm>
              <a:off x="5932766" y="4463553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Flowchart: Connector 40">
              <a:extLst>
                <a:ext uri="{FF2B5EF4-FFF2-40B4-BE49-F238E27FC236}">
                  <a16:creationId xmlns:a16="http://schemas.microsoft.com/office/drawing/2014/main" id="{2F433E3C-7F31-A8F4-9B26-D82C6A59A082}"/>
                </a:ext>
              </a:extLst>
            </p:cNvPr>
            <p:cNvSpPr/>
            <p:nvPr/>
          </p:nvSpPr>
          <p:spPr>
            <a:xfrm>
              <a:off x="4469866" y="5145535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783C501B-D005-D12C-C106-B1930DF9374D}"/>
                </a:ext>
              </a:extLst>
            </p:cNvPr>
            <p:cNvSpPr/>
            <p:nvPr/>
          </p:nvSpPr>
          <p:spPr>
            <a:xfrm>
              <a:off x="5512142" y="5096341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BAC06BE8-4861-CA89-5324-BB257D9F2637}"/>
                </a:ext>
              </a:extLst>
            </p:cNvPr>
            <p:cNvSpPr/>
            <p:nvPr/>
          </p:nvSpPr>
          <p:spPr>
            <a:xfrm>
              <a:off x="6793852" y="4057630"/>
              <a:ext cx="210312" cy="210312"/>
            </a:xfrm>
            <a:prstGeom prst="flowChartConnector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5E3255A-9995-4863-4BD0-3CFF362AB8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0760" y="2903478"/>
              <a:ext cx="89040" cy="10922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C0203DD-DD69-ECE4-18A1-FB58A112EFB1}"/>
                </a:ext>
              </a:extLst>
            </p:cNvPr>
            <p:cNvCxnSpPr>
              <a:cxnSpLocks/>
            </p:cNvCxnSpPr>
            <p:nvPr/>
          </p:nvCxnSpPr>
          <p:spPr>
            <a:xfrm>
              <a:off x="4140200" y="3525778"/>
              <a:ext cx="38100" cy="4826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4C8FBD5-F605-3CB6-52D4-391DA0E67F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92700" y="3551178"/>
              <a:ext cx="323850" cy="84455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BC045F3-8055-ACF1-BFCA-98BC7A76F1AE}"/>
                </a:ext>
              </a:extLst>
            </p:cNvPr>
            <p:cNvCxnSpPr>
              <a:cxnSpLocks/>
            </p:cNvCxnSpPr>
            <p:nvPr/>
          </p:nvCxnSpPr>
          <p:spPr>
            <a:xfrm>
              <a:off x="5473466" y="3561727"/>
              <a:ext cx="501884" cy="8340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ECF4EFD-3C4F-5519-D984-B61AFE9C3962}"/>
                </a:ext>
              </a:extLst>
            </p:cNvPr>
            <p:cNvCxnSpPr>
              <a:cxnSpLocks/>
            </p:cNvCxnSpPr>
            <p:nvPr/>
          </p:nvCxnSpPr>
          <p:spPr>
            <a:xfrm>
              <a:off x="5935225" y="3063505"/>
              <a:ext cx="840225" cy="9385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E7BE877-0E79-7DEF-F8F3-E3BD8EA0AC1F}"/>
                </a:ext>
              </a:extLst>
            </p:cNvPr>
            <p:cNvCxnSpPr>
              <a:cxnSpLocks/>
            </p:cNvCxnSpPr>
            <p:nvPr/>
          </p:nvCxnSpPr>
          <p:spPr>
            <a:xfrm>
              <a:off x="3555984" y="2901943"/>
              <a:ext cx="317516" cy="17985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48A4AEE-61FA-8807-A70C-05E35BFB2267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00" y="4317194"/>
              <a:ext cx="218958" cy="74063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CADC74A7-0857-2CEB-31E4-4A5C5A4F29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56100" y="4198878"/>
              <a:ext cx="533400" cy="2794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FA87A60F-E3D3-FCF5-9F2D-7674E524F6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6300" y="4681478"/>
              <a:ext cx="279400" cy="4562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5858C399-9068-8C4E-84C9-773E4D89D4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6950" y="4154428"/>
              <a:ext cx="533400" cy="322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6931F38E-CDAE-9772-47F7-96B0C03A0D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8516" y="4567178"/>
              <a:ext cx="628884" cy="423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780D37A-4976-51E3-3872-B849B25EEF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1350" y="4700528"/>
              <a:ext cx="254000" cy="3683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AE628A01-9672-083A-F618-F6E6E74AE08D}"/>
                </a:ext>
              </a:extLst>
            </p:cNvPr>
            <p:cNvCxnSpPr>
              <a:cxnSpLocks/>
            </p:cNvCxnSpPr>
            <p:nvPr/>
          </p:nvCxnSpPr>
          <p:spPr>
            <a:xfrm>
              <a:off x="5184424" y="4691743"/>
              <a:ext cx="289276" cy="3770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45DEE0F-F937-A356-2E44-C5079AFA4A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3563" y="4268728"/>
              <a:ext cx="610937" cy="26265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F89AC44-FC16-AAC4-EF49-70EE156A1F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90966" y="4344928"/>
              <a:ext cx="1079734" cy="8233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Oval 87">
            <a:extLst>
              <a:ext uri="{FF2B5EF4-FFF2-40B4-BE49-F238E27FC236}">
                <a16:creationId xmlns:a16="http://schemas.microsoft.com/office/drawing/2014/main" id="{F542B8FE-D00B-5CAF-755D-ED4E23A96717}"/>
              </a:ext>
            </a:extLst>
          </p:cNvPr>
          <p:cNvSpPr/>
          <p:nvPr/>
        </p:nvSpPr>
        <p:spPr>
          <a:xfrm>
            <a:off x="679450" y="2208039"/>
            <a:ext cx="4783244" cy="1513393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67CDDF9-A881-1EB5-5422-0FA06BB8CD7E}"/>
              </a:ext>
            </a:extLst>
          </p:cNvPr>
          <p:cNvSpPr txBox="1"/>
          <p:nvPr/>
        </p:nvSpPr>
        <p:spPr>
          <a:xfrm>
            <a:off x="5700706" y="2678487"/>
            <a:ext cx="62118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Independent of downstream genes</a:t>
            </a:r>
          </a:p>
          <a:p>
            <a:endParaRPr lang="en-CA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Decompose into semi-direct product using </a:t>
            </a:r>
            <a:r>
              <a:rPr lang="en-CA" sz="2400" i="1" dirty="0"/>
              <a:t>strongly connected components</a:t>
            </a:r>
            <a:endParaRPr lang="en-CA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Look at attractors separately</a:t>
            </a:r>
          </a:p>
        </p:txBody>
      </p:sp>
    </p:spTree>
    <p:extLst>
      <p:ext uri="{BB962C8B-B14F-4D97-AF65-F5344CB8AC3E}">
        <p14:creationId xmlns:p14="http://schemas.microsoft.com/office/powerpoint/2010/main" val="104972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8" grpId="0" animBg="1"/>
      <p:bldP spid="8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CEFE3-FA12-D357-2C26-71EAF6EBA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62939D-4BBF-42B0-356B-59E29F5C2C01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5FAE4C-6EE6-9E32-8736-BF62EABB3ACA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DBB637-881D-93C4-A4E2-E722ED9D347F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BF55758-5847-1346-31E0-BCD463C30E6B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5F1828B0-3D0D-7119-4238-F42304E32974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15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B7FA2E1-94E4-039A-0631-DDA9C9197DB7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Concrete Application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E55A83-1810-A0D1-BFA8-13613D8C4B82}"/>
                  </a:ext>
                </a:extLst>
              </p:cNvPr>
              <p:cNvSpPr txBox="1"/>
              <p:nvPr/>
            </p:nvSpPr>
            <p:spPr>
              <a:xfrm>
                <a:off x="679450" y="1435100"/>
                <a:ext cx="10388600" cy="85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Thm: </a:t>
                </a:r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CA" sz="2400" i="1"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CA" sz="2400"/>
                          <m:t>⋊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CA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be a semi-direct product. Then for each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CA" sz="2400" dirty="0"/>
                  <a:t>, we have an isomorphism of </a:t>
                </a:r>
                <a14:m>
                  <m:oMath xmlns:m="http://schemas.openxmlformats.org/officeDocument/2006/math">
                    <m:r>
                      <a:rPr lang="en-CA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CA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-sets: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E55A83-1810-A0D1-BFA8-13613D8C4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50" y="1435100"/>
                <a:ext cx="10388600" cy="859531"/>
              </a:xfrm>
              <a:prstGeom prst="rect">
                <a:avLst/>
              </a:prstGeom>
              <a:blipFill>
                <a:blip r:embed="rId3"/>
                <a:stretch>
                  <a:fillRect l="-880" t="-4255" b="-1560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C842F67A-15B9-71A5-8652-109E67E5F67E}"/>
              </a:ext>
            </a:extLst>
          </p:cNvPr>
          <p:cNvGrpSpPr/>
          <p:nvPr/>
        </p:nvGrpSpPr>
        <p:grpSpPr>
          <a:xfrm>
            <a:off x="1194512" y="2544768"/>
            <a:ext cx="9790981" cy="1194238"/>
            <a:chOff x="2578100" y="2685615"/>
            <a:chExt cx="9790981" cy="11942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3A734C0-80BC-DC66-5FFD-19B74609C41F}"/>
                    </a:ext>
                  </a:extLst>
                </p:cNvPr>
                <p:cNvSpPr txBox="1"/>
                <p:nvPr/>
              </p:nvSpPr>
              <p:spPr>
                <a:xfrm>
                  <a:off x="2578100" y="2901950"/>
                  <a:ext cx="3435363" cy="587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2800" b="0" i="1" smtClean="0">
                            <a:latin typeface="Cambria Math" panose="02040503050406030204" pitchFamily="18" charset="0"/>
                          </a:rPr>
                          <m:t>𝐴𝑆</m:t>
                        </m:r>
                        <m:d>
                          <m:d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CA" sz="2800"/>
                                  <m:t>⋊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  <m:r>
                          <a:rPr lang="en-CA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3A734C0-80BC-DC66-5FFD-19B74609C4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8100" y="2901950"/>
                  <a:ext cx="3435363" cy="5872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9FF2692-064B-3ABC-0553-7DDC2D9CD02C}"/>
                    </a:ext>
                  </a:extLst>
                </p:cNvPr>
                <p:cNvSpPr txBox="1"/>
                <p:nvPr/>
              </p:nvSpPr>
              <p:spPr>
                <a:xfrm>
                  <a:off x="5584210" y="2685615"/>
                  <a:ext cx="6784871" cy="11942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∐"/>
                            <m:supHide m:val="on"/>
                            <m:ctrlPr>
                              <a:rPr lang="en-CA" sz="28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]∈</m:t>
                            </m:r>
                            <m:r>
                              <m:rPr>
                                <m:sty m:val="p"/>
                                <m:brk m:alnAt="7"/>
                              </m:rPr>
                              <a:rPr lang="en-CA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</m:t>
                            </m:r>
                            <m:r>
                              <m:rPr>
                                <m:sty m:val="p"/>
                              </m:rPr>
                              <a:rPr lang="en-CA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rb</m:t>
                            </m:r>
                            <m:r>
                              <m:rPr>
                                <m:brk m:alnAt="7"/>
                              </m:rP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𝐴𝑆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CA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b>
                          <m:sup/>
                          <m:e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𝐴𝑆</m:t>
                            </m:r>
                            <m:r>
                              <m:rPr>
                                <m:nor/>
                              </m:rPr>
                              <a:rPr lang="en-CA" sz="2800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ℤ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CA" sz="2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succ</m:t>
                            </m:r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CA" sz="2800"/>
                                  <m:t>⋊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𝑝𝑐</m:t>
                                </m:r>
                              </m:sub>
                            </m:sSub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sSub>
                              <m:sSubPr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9FF2692-064B-3ABC-0553-7DDC2D9CD0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4210" y="2685615"/>
                  <a:ext cx="6784871" cy="119423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5A19A65-1E9E-7A76-0C38-5AB801DE7342}"/>
              </a:ext>
            </a:extLst>
          </p:cNvPr>
          <p:cNvSpPr txBox="1"/>
          <p:nvPr/>
        </p:nvSpPr>
        <p:spPr>
          <a:xfrm>
            <a:off x="1098550" y="3359027"/>
            <a:ext cx="290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70C0"/>
                </a:solidFill>
              </a:rPr>
              <a:t>Very large, hard to deal with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FFBEF4-163F-F913-F6CA-FBC5D944BEBA}"/>
              </a:ext>
            </a:extLst>
          </p:cNvPr>
          <p:cNvSpPr txBox="1"/>
          <p:nvPr/>
        </p:nvSpPr>
        <p:spPr>
          <a:xfrm>
            <a:off x="7353300" y="3359027"/>
            <a:ext cx="301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70C0"/>
                </a:solidFill>
              </a:rPr>
              <a:t>Smaller and easier to handle</a:t>
            </a:r>
          </a:p>
        </p:txBody>
      </p:sp>
    </p:spTree>
    <p:extLst>
      <p:ext uri="{BB962C8B-B14F-4D97-AF65-F5344CB8AC3E}">
        <p14:creationId xmlns:p14="http://schemas.microsoft.com/office/powerpoint/2010/main" val="152937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1F39-9EBB-AB10-991F-FC2BBFC4C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676816-0368-71C5-76AD-F55F1DD7BBE0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4BC64A-50FF-2E38-6A78-8BB4B82415FE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C82B1F-7C3F-52FE-DBD9-8B55B46C9B52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E9077EED-2B26-9545-78F7-E1D10BF68D08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3F2BE7F9-EAA5-E237-6C23-7C7EA566222C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16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C005DBCD-1BB4-86EE-DC85-1C67BB55FCDF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Concrete Application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47C520-FB9F-ECB8-5CAF-DF206310D61A}"/>
              </a:ext>
            </a:extLst>
          </p:cNvPr>
          <p:cNvSpPr txBox="1"/>
          <p:nvPr/>
        </p:nvSpPr>
        <p:spPr>
          <a:xfrm>
            <a:off x="4285635" y="1441450"/>
            <a:ext cx="259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Boolean network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7A1A1A-55DC-ACB9-DAA0-F096135C9ED1}"/>
              </a:ext>
            </a:extLst>
          </p:cNvPr>
          <p:cNvSpPr txBox="1"/>
          <p:nvPr/>
        </p:nvSpPr>
        <p:spPr>
          <a:xfrm>
            <a:off x="913785" y="2216150"/>
            <a:ext cx="208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State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EBFBC7-4FB1-9F02-158A-614771242EDD}"/>
              </a:ext>
            </a:extLst>
          </p:cNvPr>
          <p:cNvSpPr txBox="1"/>
          <p:nvPr/>
        </p:nvSpPr>
        <p:spPr>
          <a:xfrm>
            <a:off x="8463935" y="2216149"/>
            <a:ext cx="247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Wiring diagram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43484CF-E6C6-9CF8-52CD-A55561918CD8}"/>
              </a:ext>
            </a:extLst>
          </p:cNvPr>
          <p:cNvCxnSpPr>
            <a:cxnSpLocks/>
          </p:cNvCxnSpPr>
          <p:nvPr/>
        </p:nvCxnSpPr>
        <p:spPr>
          <a:xfrm flipH="1">
            <a:off x="2647950" y="1822450"/>
            <a:ext cx="1637685" cy="5461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0B9971E-0718-67DE-1025-C2D961C5F560}"/>
              </a:ext>
            </a:extLst>
          </p:cNvPr>
          <p:cNvCxnSpPr>
            <a:cxnSpLocks/>
          </p:cNvCxnSpPr>
          <p:nvPr/>
        </p:nvCxnSpPr>
        <p:spPr>
          <a:xfrm>
            <a:off x="6781800" y="1822450"/>
            <a:ext cx="1682135" cy="482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2E274E2-BDEC-7FE7-405A-1C6C8651ABE9}"/>
              </a:ext>
            </a:extLst>
          </p:cNvPr>
          <p:cNvSpPr txBox="1"/>
          <p:nvPr/>
        </p:nvSpPr>
        <p:spPr>
          <a:xfrm>
            <a:off x="913784" y="2654979"/>
            <a:ext cx="3371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Object of interest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Too large to directly analyze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0F1A74-307E-6D76-3204-89D717561D97}"/>
              </a:ext>
            </a:extLst>
          </p:cNvPr>
          <p:cNvSpPr txBox="1"/>
          <p:nvPr/>
        </p:nvSpPr>
        <p:spPr>
          <a:xfrm>
            <a:off x="8463935" y="2677814"/>
            <a:ext cx="33718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Small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Manageable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Tells us how to decompose state space</a:t>
            </a:r>
          </a:p>
        </p:txBody>
      </p:sp>
    </p:spTree>
    <p:extLst>
      <p:ext uri="{BB962C8B-B14F-4D97-AF65-F5344CB8AC3E}">
        <p14:creationId xmlns:p14="http://schemas.microsoft.com/office/powerpoint/2010/main" val="398777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23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20F26-178B-3E09-1017-3627A20A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C22B41-207F-2181-73C4-61CF7363D0C4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367932-4672-6496-6E77-53AF29F976A1}"/>
              </a:ext>
            </a:extLst>
          </p:cNvPr>
          <p:cNvGrpSpPr/>
          <p:nvPr/>
        </p:nvGrpSpPr>
        <p:grpSpPr>
          <a:xfrm>
            <a:off x="-84924" y="6354187"/>
            <a:ext cx="12665100" cy="365253"/>
            <a:chOff x="-86215" y="6353871"/>
            <a:chExt cx="12665100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1506840-AB29-E587-34DB-47D7BCCF3388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5F5D936E-1056-F2FF-92BC-B0021677828F}"/>
                </a:ext>
              </a:extLst>
            </p:cNvPr>
            <p:cNvSpPr txBox="1"/>
            <p:nvPr/>
          </p:nvSpPr>
          <p:spPr>
            <a:xfrm>
              <a:off x="218843" y="6427566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Nathan Kershaw                    -                    Categorical Discrete Dynamical Systems                    -                    University of Western Ontario</a:t>
              </a:r>
              <a:endParaRPr lang="en-US" dirty="0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826DF1BF-5461-CA6A-A7D0-ADD2D33645B3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17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B334FD37-32DE-7154-AE56-AF08B34E97E2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Conclusion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83D80C-7FEC-6B68-0847-3B06816888A0}"/>
              </a:ext>
            </a:extLst>
          </p:cNvPr>
          <p:cNvSpPr txBox="1"/>
          <p:nvPr/>
        </p:nvSpPr>
        <p:spPr>
          <a:xfrm>
            <a:off x="628649" y="1197521"/>
            <a:ext cx="11638633" cy="4471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dirty="0"/>
              <a:t>Using elementary category theory, we: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Formalize many ideas and definitions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Provide a framework and tools for analyzing DDS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Provide a pipeline to analyze attractors: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Take functor to wiring diagram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Decompose as a semi-direct product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Break down attractors into disjoint unions of more manageable sets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More powerful and general theorem than previously known (</a:t>
            </a:r>
            <a:r>
              <a:rPr lang="en-CA" sz="2400" dirty="0" err="1"/>
              <a:t>Kadelka</a:t>
            </a:r>
            <a:r>
              <a:rPr lang="en-CA" sz="2400" dirty="0"/>
              <a:t> et al, 2023)</a:t>
            </a:r>
          </a:p>
        </p:txBody>
      </p:sp>
    </p:spTree>
    <p:extLst>
      <p:ext uri="{BB962C8B-B14F-4D97-AF65-F5344CB8AC3E}">
        <p14:creationId xmlns:p14="http://schemas.microsoft.com/office/powerpoint/2010/main" val="2561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60D8773-0F73-4FD5-A94F-28922CD77984}">
  <we:reference id="wa104381909" version="3.18.0.0" store="en-US" storeType="OMEX"/>
  <we:alternateReferences>
    <we:reference id="wa104381909" version="3.18.0.0" store="wa104381909" storeType="OMEX"/>
  </we:alternateReferences>
  <we:properties>
    <we:property name="EQUATION_HISTORY" value="&quot;[{\&quot;mathml\&quot;:\&quot;&lt;math xmlns=\\\&quot;http://www.w3.org/1998/Math/MathML\\\&quot; style=\\\&quot;font-family:stix;font-size:16px;\\\&quot;&gt;&lt;mo&gt;\\\\&lt;/mo&gt;&lt;mi&gt;o&lt;/mi&gt;&lt;mi&gt;v&lt;/mi&gt;&lt;mi&gt;e&lt;/mi&gt;&lt;mi&gt;r&lt;/mi&gt;&lt;mi&gt;l&lt;/mi&gt;&lt;mi&gt;i&lt;/mi&gt;&lt;mi&gt;n&lt;/mi&gt;&lt;mi&gt;e&lt;/mi&gt;&lt;mfenced open=\\\&quot;{\\\&quot; close=\\\&quot;}\\\&quot;&gt;&lt;mi&gt;B&lt;/mi&gt;&lt;/mfenced&gt;&lt;/math&gt;\&quot;,\&quot;base64Image\&quot;:\&quot;iVBORw0KGgoAAAANSUhEUgAAAg8AAABYCAYAAAByMRTEAAAACXBIWXMAAA7EAAAOxAGVKw4bAAAABGJhU0UAAABFxpIngQAAGvVJREFUeNrtXQ+EV9sTH2utZEWSJIkkK0kkSZJIVpJEsrKSJUmyEnmSJJEkSSLJkyexkiSJtVaSJ1ZWVrJkZSVZstZKVvTu2PPVfd++d2buvXPuPff7nQ+H3++9t98595w558z/ATAYDFVAmy2BwWAICc+j8avB+GYXlsFQCjqisTsap6LxIBqT0Ziy82gwGELC0QTh4Ze7wAwGgx+gMNAVjf3ROBuNh9EYj8bPBmdxxJbLUCAWO7687PgSlcyv0ZiNxg/Ho4bi8dOt/6xTKF64/bkSjQPRWFo0k/xMEB7u2l4ZDGo45c7U42h8Is5do3HVls/gGWjxOhaNVwQfjkbjjBN6DcWjy63/KLFHb6Jxwu2ndwyCuS4MBt/4lWPsVZ7LZqe1fHfjaTQ22ha1LLph3j2WxH8vo7GtgudGOuo1+kGn0d+MRk80NgS4Z1vdviR9E+6nd+/BMWICu+xcGQwq2O4Gnql90TgXjQ+Ci20uGu2K89hPXKCHbJtaDicZ3usreX4PnHD7EdJZ67THrBMoDgSmVPe5fUqa91GfxJeCuS4MhrLwiLm0hhRpoZtyhqCF2peZpFsHOxne2xPgnNdFoz8aEyUKEl+icT4aCwKyHFHz9Wo1GgJzXRgMZWAfc/DPK9I6IbgY79mWtATwXh+H6sbZdEZjLOWjPxyNHfBnPACuxSInLKEl5pnQylGIa0CIK8Q83/skfBzMdWEwlIHDzAW1XZHWfcGFOGVb0hI4ALS7YlEFvuF4CsFhPKWlYBnMxzxIfvtcIMLUDyjBimSuC4OhHDwkDvx30LX8PRRehobmxwCx/w8r8g37UwgPJzPSQOV5RvD7lwK/S7zu6TChiZjrwmDwgy/EgX+sTEuiSU3alrQEKC31cBNYT+rHihx0uoU0yg447gE64NMbKBPQTjtrBoM6upjLqF+Z3m7BBXjNtqXpsZbhgaqk7R4RPuqjCrTugczlt7jE9VjPzG+VL8LLCKJ37LwZDOo4yRx2H/nl/zJWhyW2LU0PztxfFUuz5EHXCv5cI6R1ocT1aIdi68X8D0mui6923gwGdTwhDvo3TzQxvqlRcZkRn5qJISj0Ah1nUxUMCx90raD/EZClcZYJquZDj0/CVCqXuS4MBj2gdkf5nX0HrWGFOiwgg0Vmdth2tBSowoAzFTo/c4LHXDPo+K5QWNla4rpQwZ1eC0YtB3NdGAxFYAdzAfXZEhlKUBKrIjxsFz7kmkHHvUKa/SWuCyU8nPZNPKletrkuDAY9XGQuoNW2RAYTHjKfn9o4rkhTmt1xP1Dh4ZZv4qfAXBcGg29Q3QsnbHkMJjyQeCN8yFcq0pTWlXjSqsLD8jKJGwwtgIVAl7+9b0tkMOEhEYtAXlVSE1Lh4VmrCg+I12CuC4PBF7hLyLpbGkx4SMYh4SN+Q5lujwkPPPrBXBcGgy/cYi4fq7VgMOEhGZIeLTi6lemeF9J91MrCwwow14XB4AsfiPM1ZstjMOGBxBfBA45pnNrFrgaEwsP1VhYeEOa6MBj0sZy5eG7aEhlMeEjERuED/tQD7Skh7f2tLjycJiZhRWUMhmzgWnDvtyUymPCQiDPCB/yEMt2dQrpYlKqj1YWHlaYdGQzqoNrmYgbGAlsigwkPiRgSPuJdynSfCumW3VguCOEBkVTL+0sFDshmmC8QgsE1GP065aTCOXdJY4vSMXeZY20Ln0V5sOnYAcdY2OENyxIfVPptbIaCzVg+uW/DGgFXoNzubhgzg5HJf0fjBcz3afjh5od7gA2YMKgIG0Mt9TwX1AIwcApLs2IjncFoTKf4e2xOddvNec7x/rUc6/uVONyvC9ib5c66cdbx/nvwEwS9xvE88uJjd6l1pvyNddG4BPM9DGZi/IPrhMFroQWWhsT3zSg8tAOd4lwbH5XpbhMKDtMl72tQwgNlItoeIHPtcA+E1DdVP4Yhv0umdmledpdm0ly0InIfJfz+J9AtkMJhqeOX0ZRrjpfrOQX6bU5gxDSu627tkx7qIcHv4cP0DzHvDxkerw3MWlxW3o89dULTbIK1I4+g2eGEjxqdYWjcsyONYISthZ8LeAf3d0vJd07ZfN9KwoO0zsJtRZoo8I4L6R4OYI2CER5WQfiuizYnyY8nSKCX3OXWEfvvN7l/Pp3wbfhoLEohleJ//wboRkf1Y1bh27sYGmPg3/+GFps78GeTmpdOC1sSe2T6COZO2ztlq9M+a9rzzxRrz7XN3c5YCLJeUqeY39udYf1rlhHkwSduLdLw4b8pH8r9bv0GnIAqpXNWqFleTrmX35xlr2iUxfetLDzcgmIDFtudBamott9NJTwgQnZdHHACQv3cPkfjCPCpOssgOatkTGiCQu3umdN0H7v/PStkuDU5v3+PgMZJT2u/xGn4PxsIbDsyPqBpHs/HGa1LXK2SnhSPV9p0sCegn1rWm2MdfjkhWoKDOelwPujlIC85XObFXTbft7LwMC48k+0KtBY7a12VBIfghIcQXRcrCLPmA0jnW11MMOUYpPfT1qwbJwRMlzfuYa2Ahg8/+sEEzfyRYL2WEXMdSGl56Ha/1+nW4ojggqEe6SwPcVcKnqBaCA/msLx1OkvZZrcmvSkuPqmbbouzbgw4AXk6xRpxZYLXCy09ZdfGCIHvW1V4WCPkhecKtPBMTIAss+JIYOsUlPCwGsJyXRwkLq4zGX9zF/GND3LM9Sz4j8z9V8DgWljk1iMvY/q8uJYzj3TS5bI348O1WTgvLtXrrIezMizgjTyFdNY6QSJPBDoKJd/qNPgTbh/BCWfvgI8f8Ikq8H2zCw/HhOcxTzvsTYx1sP4eCbHzbVDCA+IthOG6uAH+glXegn5dC7yYJz1LyesYhtG6WPGh+KDElJRVQAMvCRp/NfjvN7uHNB44e0OgDaPpWhpTwrUQ3urhvPzN0HyoQKODEdZwbEv42811igC6UNoTBIyyhIcq8X0zCw9SN+W6lL/b5ZTOEeHvD0HYdY6CEx4oDboI1wV2IaQCV455/saXOX73cgFWAdRqk+IsPiv8/vY67TBP+9kVBazHYIpHejn8Lnc7VyeEbmUukjR88aog61CaC/dYARfWFPEo14SzWWf5oYTwXyU8eFXjew3hYRrCA+fyi991nQ0GusV2OR7rdZawR8Te1g8ULM4HamkIXnig/E03PNPGmITXBP0rSnS44MOswY1cjrBWOuXWBMbJmxLaXaeV540JoTrivVVai28gM9Pj/467fRpFad9WEJy5Fty+GulMFcB7bcy33WvwNxiI/Cn2WG0V0OBSNrVRRb7XEB6mAnwQpdUdNQby8hv30KKLvGpN6qZCEx4Aks36nz3S7ATapz+oTItiqlM5LlcqdU6zHHEjv2AeX3o3IfH/cNpjWjwCvzE07cTv12uL14CPl1kAf7pBZiGdm+wAw1vHPZwdLph2XIkO51Ko5++OmBXmu1AA4/qBaN9BVeT7NKBSHt8E+CBeLlB4QEX1JFS3s+1oiMLDOSjedfGC0Ta0q3lRTJUnIpoyo19SnH8jDW1jDkvGd2LeWYJTVzBaqgYfUcGvpxP+O4nmjybPvozayG3Q9dNK0A/FNOC6AOnS5uJxGHuUrIKasVdV5fs0uEPM5XGAD+LbAoWHOO8ir3ZBtUCV0b5T1qQoTcaH64K7cPd5oOkrHYyS9DVN1m1K2uUqxvw1mvF3b3r4zXqcBz4zYrHTVvGfTRagZXyAYk3uiKGCzs9wCoG7D7JFxZ+EYgImq8z3aUD1V7kb2GO4TPjYDzirVoezFna6h3+3E/wPOeXhvjsbaQqp3auQJeI++A2Qzox3BZkNuXx7X4vgqyJkT0GPx6a63z6f4TcWOkGJWotNGX53PaN97fL8aH5P0Ly6PZ8ZzuT+wAPNBcxaaxXS4WI5emP/7YbYhf1PSjr/gH8XTNX5Pg0oV3BodQt6hA/80QyKFq69tILkVyi+mFcW9EGgLilKq9NKNcPARCpidAZ+54BrX7icGSsrtjO/rdVJ8XTdfLOU7eXS+7I8dh1A5+rfU/p+qnFOzcITD2C9X8CZOQLF18PnYiwGC6AT75mxMGZ9GcvA71ydBw0XTJX5XuuMaFS9LdJKohX8e5B5czRi34pCF3Mm20Oc2HUlGq+g+GI6AHQL8rym0Q7mt/cofcPrnBcTV4L4Z8bLhTKljSgKT/uAL9Ndu8y/FWSK5C6/FR5o3mNonlGicxdkaax3Y9a7tMGGCwUX+t6c31F1vtcSZl9DeJCkU2pYnrhYFx8pzr7wtmBlJbcWMKnw28eZTZsEf42eusFvIytKsu31INilDfRBLfEL6LuLLjKHXrOpEVVEbEOdSe94QeeF8qF/9EST28cNSnSoUuC1mIb9Ofmc66SY1wXTDHyfBlQ0/k4IC5uFj7lWF8005elD7CpdA1Utd7TMiVHR1VtyHmIuL/2Ex+86BH57xFNlfDWClG7lvOxuCg5MWp8vlWI15uECTQpM/OYemMmCD9BGZj19BKdxF65WjA3XawAL6iyF34WgssYpcXyZ1wXTDHwvxRViXhcDfATPCR9yzXT3ISHNCfDfsTgPrkKAjbx8uS4uCawObR6/6xpDP28K0wOPv42XdC0YLYuJtQv4TpJpWjejOZYKcsN6C53K+7eC0Rz7S9CwTjNreqBg4V4zzuOYQLup1TbAgOqsLqIP4M8F0wx8L51XkitrxlnkQgTXm6V232m6f6TWDk33ny+gdTWp8vAdKMdtBu9B13WxGPiAFd8bxZXyzZuOSglH73P+9uWcApykbrz0gtkEyVHryMi+WoRTUcbH4XeXvCcFnpNnIAso1ATX1vqQEh2q6NGlOkte1ij15QK+XO/xzFeB7ymgsnUEGneInHPWyuUQJrhMHo3WAUkYFQoPkxA+lrs3YTbBenLUs1KeSrvJ4rrguk8ioy/y/E2z4Ld9NpVy9CMnc9QCfb5kWKcukBVM4aTUJU7A+kloXas87h/1mF2MPdhFFX3h6vH7KEm8WKClLVb6Nuq8YABwzQWZxx99FPy5YJqF7xtho1MoPjfY/yEnTC+GsHEAZA/4hRKsdxpNE4tGh3uDHjZQ1Ccdv2wsYiLrQNd18Qn4Ih0+sVbAJHkldK7lc1b/WTziPUtA2m3Bt1N5+ejbvgbJkcpo9vUdXEQ9ZlPwO/q4yAI4u5g1ve6BJpcTP6JEh0o9xgfrQUyzyWOm5zJV8rhgmoHvKYUCFbL6gNbvbk0PQ9j++vp7rejAxW6QCw8XoRpApRJjBocbCLofHL8UZoVK8kV+Svk7O6D8yFauV/w7BRqcppNF6osH5A1nlEYl6Um7G2i4R4H2ST4v8PKkHrMvMa2rSA2Qq8e/1wNN7rHVKoVOZRLEFYG8BbimwY8Lpln4XgJco4/Q2JVyDcJ1W3wU7E99oztNLV0qPDyGsIGxYDcTrKAfQc+NqXaBpHFd3IHi6tYn4UkBly7HkFkek7exiyBLu9gjgsPxOSb8oN92EJJNtB8dX6wKiBfLqutOVfHTqvAotb5om1hfCdY7b9l1LnAtjwumWfg+zd2TdM+GGDApcSn57EYLIGsBXnrqo0AppgImS7M+bQAdk+znki/9dgGjaDUu+qGoRZ2CPwsgaQtNNX8Y5VYacRfnphIPyRvBdxTZ4KYT6GCvYQ80ubbFWloa92014SjvQ/oXQyNPqd1m4fu0oFI1LwQ0z5Mge7h91mqRVpz8FuheU3EbV0KYYF7XhSTWYL/nb+DqO4wo0pqA/FHd4KwMNYnyRQ5NVSpdxwM7MboZo7QxoGlRADy4SDDvFwXPiQv28nFRc6nGjwr6tl9uLnnB5dtfanG+zwqq+uCuQOb4VLgvPhWCKgsPVCjA21AmSfl1Nwv+/rDANNleMqNqmvSeg06VtJrZGIMBl3lgsNpAn3O/E+DWQsEpPUrCXxkR0XdLmA/X1EmrpC5X+noO8hdB4vov5FnDZuH7rKCqKP4bwPwkluAi0iSlpapDTNekXKY9oUxyY07tg7tkfTPzUuaS+qx8cQwQtP4W/ka86lqetsr9EF6cQBZwDY3GS5gTVbbZR5DXCsFerlSiNcHQuaVAYx/4c8E0C9/7EszKbowlzXTw2dSuLYVV6mlg+7u6ZGVc5aKcUND6//Y8dy6f97QyPUprGxD8/ZbYwc9btErSre4AhA+uL8FfBc9nRQmXDdcTRkuAkrgZNUzJNxgaA8b33jTTsltyXxc+2j6zBKQBm0V15k0DypofXOOzPK6LcSjOZdBIAv8KxTbhupzjUUErSS2A642CBPkSwgoyzIINwLu9VhQ8J66wUb8HmlwA4C0lOicYOlqBoD5dMM3A93nxsESFjcM7kD3aPotcHQK58HA8sL2lLLEPQmPETZA9qpNLLdvrcd5cRK8PyZZKEeOC+moBZCjwaORmTwsORnvglyDXO2KwhDlxmq12dL7ER6wVdMyVcz6qQENSknpli/N9XlDp8U9KnJdk74sI+rsHcuFhQ2B7SykSQbrjkgp6cK6LuZI2Bi0Kn0t4dA5CtlK7N2KatFZTpx+CgxE6XjDzL8ME+w2KjczmfMRaNSXaGJ7Bf6fRaIcLoh43vs+NW+AnBda31a6IrpDI51PCeUwEuLdUNs2tEJmRav9JuS64zfHV9YuKdcAUHV/FXqgS1dMJfxOvfnlKcS6SpjMhg9O456D4rnFcC25JW+q0c+Z8xENK38bVkdAyiXKWm5stzvcaoNxPUyXOSxKPolG5lEIPyK0O5wPc26mqCQ9UNTjKdfG9hEOMgsFsSdrqbkjXHCsubGj7IquugXER+WWUjeXcKBJfPR5w9MsvFdIcYWieZf4em1hJIuy5cttarpEvOelgnNR2szxkFh6mS5pTG8hqK/iozhqHNOYC35AlAe7tTNWEB4DkFC7KtPOphEM8COE24KrX9GrC1SsPB0bi+13maR2WQL40U3AaKDX3wyWcgefMnLhHuiYsSkveLhBo0lTPlDWODz4KaL0p4ELvzPlw7Iw9gAualO99Cw8zJc1pm/DRHixpXerHuUDf4UoKD1SFuyTXBReApY1TQNeU8G3mXgiyzppbY0ww4UnCfQblpKytiwmaeYolfYCwXBacG4WruooP1lcnDEjLoXOdWr8wD/V7kBWO4ap4DiitIfc9Q4xFcUpg4ak63zer8CBtg+2rjPY64AP4a2MMwi0cVknhIYvrgmOYDuX5zRHWkaUFrFE78714oW+JaUf4mKz2NJdrgkOibYnZF2Pu4RzaKldLoYyIca4FN5cPXrOIpfGjcg3B7gqsJJKy1VzqmpaVh3P7nCcEoTGhIFNlvm9m4UHSnwbHHg+0MctjUkgfg57XQriopPAAkOyGSDKLboFiWnGjYJCUXfEZiq0FQH1vL/yO1p8BWYnvrNgJMv+iVsveuM/8LeTrD9AH4WVZcDEB1ANbqxr6KiXNR5AtPuBuTDiVWLWo3PE83S3rwQXM7WasCR8FfFVlvm9W4UGaoumjvsNq4KumxuMcQmq33lTCAxX5neR7pczPZxTmhFrJCCHUFN3PnssQqAVP7i5R2EubIcBZCeItnN8pWHkeFfSYpcEwZKvvsCem0aStX8BdeguZMypthEQFMWp2COWCPxtZIms1CzA+aEOT832zCg9nUggPmlo/uuumQW5x2Arho7LCA2VJuJxBi8xbDAQvz6TufK9KOsySaO+igqr6wW9w0PG6w/lGYc3bgPZNviyJ9zl/aSMf6dbY33V74KX6dbsrOI/14Er1albM/J5yDW9DNtdJFfm+WYWHNkiuE+Sr3Dwqss9T0BwFf+5jEx5iSPIdjWfUOLI+pGiOfZ3wm9ehvIAXLh3pSMEHV5qadB/kgZs74c9iJU+dFSgvtkOx/Uik4LIe6vmtO8YLpz3RPBRbs/h+pIlYP8XQWF3gGtbSTtfD/8tMX20Bvm9W4SGN1aFmYcoS94AB1L0CC2F9+vwFqFZX1UoLD1lcFxgpndRnAk2maV0LaL5sZNKdBL8FRvJu7tkS5rMG6KqI9T4/TJHcW3chdriL82yDS/mn8ndxQYJlaQic1ly7hFbB/9NMr3niJUqLSuN3p8rdvldew+kM3zPQInzfjMIDZrXMZdjzWjn/w84y1lYnGKLFeZcTnvF8DaWkM+ce2pVQPVRaeKDydSlT6SZCgPgEsp4Ai5wW8rMBM1wJRANI2twrJc5pS4qLNM14C/olxt8wD2NZ+DfD+lzLSfNJSnoYX5TGfN7GXLraZYIfpfweND23twjfN4vwgDyF8VyPPax73oHuk/NQfBycCQ8xJGU2cHXpV0JyjEJNy9hfdwEudf/sbgPtD///jcAkyEabezuAea0CeboUN3CffbhfuHoDl0tcv7MpzaEa3fh6U9DMEuPDpZ9q1yvYneJ77oNOymMV+L4ZhAd0T4zksDT4GHPuvbkA+g3rTHjICKr630bB36Mw8DojQ6DVAf1axyA8X2Ojzb0X2PyOAJ0BQx1E1IT3gT8fIVdvoMxo6A6h9WEQdFs+c4Ff3502lWVPrgBtyveBO8z3zEC+ltxV5PtmEB6eQbGCwQ830BWG7jWMPXnoePqQExaqFMvQMsLDttjm1Y+LKbUCvCj+gfkAqem635p2FzYyxSV3gDsCX5tR+H/gZqjY7B4dNC9Oukcovu7v3L/Ddd8Lzd/GWCpA/OU0rNp6zTjtBq0ivkzZJ52wHaeJQgUGYi6p4Dr2uPP+PcZvePn3g/86Ca3A9yEWiTKY8GAQaHMT8DsS3mAwGEx4MJjwYDAYDAYTHgwmPBgMBoPBhAeDCQ8Gg8FgMOHBhAcTHgwGg8FgMOHBhIcwihAaDAaDoUnQZ8JDSwoPfbY8BoPBYMiKw0DXRzBUF1QRrsO2PAaDwWDIir2QvgOsIXy0M/u615bIYDAYDFmxinlkNtoSVRLrmX1dY0tkMBgMhjygfONm3q4meoAuU28wGAwGQy48IB6ah7Y8lcRD21ODwWAw+ATVwRSD7pbYElUKi4AOltxvS2QwGAwGDYwRj81VW55K4SrQreINBoPBYFDBZqAD7PbZElUCe5h93GFLZDAYDAZN9ALtvjhmSxQ0jgHtrrD9MxgMBoMX7IrGBPEAvYzGNlumoLDN7UvSnn10+2owGAwGgzdgYag+9yD9THiQRqNxJhobbLlKwTq3/qMJ+4P7NhyNI2CFvgwGg8FQMDphPt7hHMyndD6FecvENMzXC7AS1uXgh1v/aWdZwH25D/MNr7B65IKiJvIfxrYN8doL5esAAADqdEVYdE1hdGhNTAA8bWF0aCB4bWxucz0iaHR0cDovL3d3dy53My5vcmcvMTk5OC9NYXRoL01hdGhNTCI+PG1zdHlsZSBtYXRoc2l6ZT0iMTZweCI+PG1vPlw8L21vPjxtaT5vPC9taT48bWk+djwvbWk+PG1pPmU8L21pPjxtaT5yPC9taT48bWk+bDwvbWk+PG1pPmk8L21pPjxtaT5uPC9taT48bWk+ZTwvbWk+PG1mZW5jZWQgY2xvc2U9In0iIG9wZW49InsiPjxtaT5CPC9taT48L21mZW5jZWQ+PC9tc3R5bGU+PC9tYXRoPm8XR+oAAAAASUVORK5CYII=\&quot;,\&quot;slideId\&quot;:262,\&quot;accessibleText\&quot;:\&quot;backslash o v e r l i n e open curly brackets B close curly brackets\&quot;,\&quot;imageHeight\&quot;:14.08}]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E3E77B3-E786-4E1C-92C0-59FE4AAA66A7}">
  <we:reference id="wa200005566" version="3.0.0.3" store="en-US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40029</TotalTime>
  <Words>1501</Words>
  <Application>Microsoft Office PowerPoint</Application>
  <PresentationFormat>Widescreen</PresentationFormat>
  <Paragraphs>274</Paragraphs>
  <Slides>21</Slides>
  <Notes>19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Cambria Math</vt:lpstr>
      <vt:lpstr>Office Theme</vt:lpstr>
      <vt:lpstr>Categorical Foundations of Discrete Dynamical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Harris Kershaw</dc:creator>
  <cp:lastModifiedBy>Nathan Harris Kershaw</cp:lastModifiedBy>
  <cp:revision>14</cp:revision>
  <dcterms:created xsi:type="dcterms:W3CDTF">2025-05-07T15:56:43Z</dcterms:created>
  <dcterms:modified xsi:type="dcterms:W3CDTF">2025-06-13T13:21:25Z</dcterms:modified>
</cp:coreProperties>
</file>